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media/image42.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 id="2147483651" r:id="rId3"/>
  </p:sldMasterIdLst>
  <p:notesMasterIdLst>
    <p:notesMasterId r:id="rId5"/>
  </p:notesMasterIdLst>
  <p:sldIdLst>
    <p:sldId id="256" r:id="rId4"/>
    <p:sldId id="257" r:id="rId6"/>
    <p:sldId id="259" r:id="rId7"/>
    <p:sldId id="284" r:id="rId8"/>
    <p:sldId id="285" r:id="rId9"/>
    <p:sldId id="286" r:id="rId10"/>
    <p:sldId id="262" r:id="rId11"/>
    <p:sldId id="263" r:id="rId12"/>
    <p:sldId id="265" r:id="rId13"/>
    <p:sldId id="266" r:id="rId14"/>
    <p:sldId id="267" r:id="rId15"/>
    <p:sldId id="288" r:id="rId16"/>
    <p:sldId id="273" r:id="rId17"/>
    <p:sldId id="275" r:id="rId18"/>
    <p:sldId id="293" r:id="rId19"/>
    <p:sldId id="295" r:id="rId20"/>
    <p:sldId id="277" r:id="rId21"/>
    <p:sldId id="287" r:id="rId22"/>
    <p:sldId id="296" r:id="rId23"/>
    <p:sldId id="283" r:id="rId24"/>
  </p:sldIdLst>
  <p:sldSz cx="12192000" cy="6858000"/>
  <p:notesSz cx="6858000" cy="12192000"/>
  <p:embeddedFontLst>
    <p:embeddedFont>
      <p:font typeface="黑体" panose="02010609060101010101" pitchFamily="49" charset="-122"/>
      <p:regular r:id="rId28"/>
    </p:embeddedFont>
    <p:embeddedFont>
      <p:font typeface="MiSans" panose="00000500000000000000" pitchFamily="34" charset="-120"/>
      <p:regular r:id="rId29"/>
    </p:embeddedFont>
    <p:embeddedFont>
      <p:font typeface="MiSans" panose="00000500000000000000" pitchFamily="34" charset="-122"/>
      <p:regular r:id="rId30"/>
    </p:embeddedFont>
    <p:embeddedFont>
      <p:font typeface="微软雅黑" panose="020B0503020204020204" charset="-122"/>
      <p:regular r:id="rId31"/>
    </p:embeddedFont>
    <p:embeddedFont>
      <p:font typeface="Calibri" panose="020F0502020204030204" charset="0"/>
      <p:regular r:id="rId32"/>
      <p:bold r:id="rId33"/>
      <p:italic r:id="rId34"/>
      <p:boldItalic r:id="rId35"/>
    </p:embeddedFont>
    <p:embeddedFont>
      <p:font typeface="等线" panose="02010600030101010101" charset="-122"/>
      <p:regular r:id="rId36"/>
    </p:embeddedFont>
  </p:embeddedFontLst>
  <p:custDataLst>
    <p:tags r:id="rId37"/>
  </p:custData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22" d="100"/>
          <a:sy n="122" d="100"/>
        </p:scale>
        <p:origin x="11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7" Type="http://schemas.openxmlformats.org/officeDocument/2006/relationships/tags" Target="tags/tag48.xml"/><Relationship Id="rId36" Type="http://schemas.openxmlformats.org/officeDocument/2006/relationships/font" Target="fonts/font9.fntdata"/><Relationship Id="rId35" Type="http://schemas.openxmlformats.org/officeDocument/2006/relationships/font" Target="fonts/font8.fntdata"/><Relationship Id="rId34" Type="http://schemas.openxmlformats.org/officeDocument/2006/relationships/font" Target="fonts/font7.fntdata"/><Relationship Id="rId33" Type="http://schemas.openxmlformats.org/officeDocument/2006/relationships/font" Target="fonts/font6.fntdata"/><Relationship Id="rId32" Type="http://schemas.openxmlformats.org/officeDocument/2006/relationships/font" Target="fonts/font5.fntdata"/><Relationship Id="rId31" Type="http://schemas.openxmlformats.org/officeDocument/2006/relationships/font" Target="fonts/font4.fntdata"/><Relationship Id="rId30" Type="http://schemas.openxmlformats.org/officeDocument/2006/relationships/font" Target="fonts/font3.fntdata"/><Relationship Id="rId3" Type="http://schemas.openxmlformats.org/officeDocument/2006/relationships/slideMaster" Target="slideMasters/slideMaster2.xml"/><Relationship Id="rId29" Type="http://schemas.openxmlformats.org/officeDocument/2006/relationships/font" Target="fonts/font2.fntdata"/><Relationship Id="rId28" Type="http://schemas.openxmlformats.org/officeDocument/2006/relationships/font" Target="fonts/font1.fntdata"/><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PPTIST_MASTER">
    <p:bg>
      <p:bgPr>
        <a:solidFill>
          <a:srgbClr val="FFFFFF"/>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PPTIST_MASTER">
    <p:bg>
      <p:bgPr>
        <a:solidFill>
          <a:srgbClr val="FFFFFF"/>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2" r:id="rId1"/>
    <p:sldLayoutId id="2147483653"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3" Type="http://schemas.openxmlformats.org/officeDocument/2006/relationships/notesSlide" Target="../notesSlides/notesSlide2.xml"/><Relationship Id="rId22" Type="http://schemas.openxmlformats.org/officeDocument/2006/relationships/slideLayout" Target="../slideLayouts/slideLayout1.xml"/><Relationship Id="rId21" Type="http://schemas.openxmlformats.org/officeDocument/2006/relationships/tags" Target="../tags/tag20.xml"/><Relationship Id="rId20" Type="http://schemas.openxmlformats.org/officeDocument/2006/relationships/tags" Target="../tags/tag19.xml"/><Relationship Id="rId2" Type="http://schemas.openxmlformats.org/officeDocument/2006/relationships/tags" Target="../tags/tag1.xml"/><Relationship Id="rId19" Type="http://schemas.openxmlformats.org/officeDocument/2006/relationships/tags" Target="../tags/tag18.xml"/><Relationship Id="rId18" Type="http://schemas.openxmlformats.org/officeDocument/2006/relationships/tags" Target="../tags/tag17.xml"/><Relationship Id="rId17" Type="http://schemas.openxmlformats.org/officeDocument/2006/relationships/tags" Target="../tags/tag16.xml"/><Relationship Id="rId16" Type="http://schemas.openxmlformats.org/officeDocument/2006/relationships/tags" Target="../tags/tag15.xml"/><Relationship Id="rId15" Type="http://schemas.openxmlformats.org/officeDocument/2006/relationships/tags" Target="../tags/tag14.xml"/><Relationship Id="rId14" Type="http://schemas.openxmlformats.org/officeDocument/2006/relationships/tags" Target="../tags/tag13.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3.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3.xml"/><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9" Type="http://schemas.openxmlformats.org/officeDocument/2006/relationships/tags" Target="../tags/tag28.xml"/><Relationship Id="rId8" Type="http://schemas.openxmlformats.org/officeDocument/2006/relationships/tags" Target="../tags/tag27.xml"/><Relationship Id="rId7" Type="http://schemas.openxmlformats.org/officeDocument/2006/relationships/tags" Target="../tags/tag26.xml"/><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image" Target="../media/image13.png"/><Relationship Id="rId18" Type="http://schemas.openxmlformats.org/officeDocument/2006/relationships/notesSlide" Target="../notesSlides/notesSlide8.xml"/><Relationship Id="rId17" Type="http://schemas.openxmlformats.org/officeDocument/2006/relationships/slideLayout" Target="../slideLayouts/slideLayout1.xml"/><Relationship Id="rId16" Type="http://schemas.openxmlformats.org/officeDocument/2006/relationships/tags" Target="../tags/tag35.xml"/><Relationship Id="rId15" Type="http://schemas.openxmlformats.org/officeDocument/2006/relationships/tags" Target="../tags/tag34.xml"/><Relationship Id="rId14" Type="http://schemas.openxmlformats.org/officeDocument/2006/relationships/tags" Target="../tags/tag33.xml"/><Relationship Id="rId13" Type="http://schemas.openxmlformats.org/officeDocument/2006/relationships/tags" Target="../tags/tag32.xml"/><Relationship Id="rId12" Type="http://schemas.openxmlformats.org/officeDocument/2006/relationships/tags" Target="../tags/tag31.xml"/><Relationship Id="rId11" Type="http://schemas.openxmlformats.org/officeDocument/2006/relationships/tags" Target="../tags/tag30.xml"/><Relationship Id="rId10" Type="http://schemas.openxmlformats.org/officeDocument/2006/relationships/tags" Target="../tags/tag29.xml"/><Relationship Id="rId1" Type="http://schemas.openxmlformats.org/officeDocument/2006/relationships/tags" Target="../tags/tag2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7"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s>
</file>

<file path=ppt/slides/_rels/slide11.xml.rels><?xml version="1.0" encoding="UTF-8" standalone="yes"?>
<Relationships xmlns="http://schemas.openxmlformats.org/package/2006/relationships"><Relationship Id="rId7" Type="http://schemas.openxmlformats.org/officeDocument/2006/relationships/notesSlide" Target="../notesSlides/notesSlide11.xml"/><Relationship Id="rId6"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tags" Target="../tags/tag41.xml"/><Relationship Id="rId3" Type="http://schemas.openxmlformats.org/officeDocument/2006/relationships/image" Target="../media/image17.png"/><Relationship Id="rId2" Type="http://schemas.openxmlformats.org/officeDocument/2006/relationships/tags" Target="../tags/tag40.xml"/><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9" Type="http://schemas.openxmlformats.org/officeDocument/2006/relationships/image" Target="../media/image27.png"/><Relationship Id="rId8" Type="http://schemas.openxmlformats.org/officeDocument/2006/relationships/image" Target="../media/image26.png"/><Relationship Id="rId7" Type="http://schemas.openxmlformats.org/officeDocument/2006/relationships/image" Target="../media/image25.png"/><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3" Type="http://schemas.openxmlformats.org/officeDocument/2006/relationships/image" Target="../media/image21.png"/><Relationship Id="rId2" Type="http://schemas.openxmlformats.org/officeDocument/2006/relationships/image" Target="../media/image20.png"/><Relationship Id="rId18" Type="http://schemas.openxmlformats.org/officeDocument/2006/relationships/notesSlide" Target="../notesSlides/notesSlide12.xml"/><Relationship Id="rId17" Type="http://schemas.openxmlformats.org/officeDocument/2006/relationships/slideLayout" Target="../slideLayouts/slideLayout1.xml"/><Relationship Id="rId16" Type="http://schemas.openxmlformats.org/officeDocument/2006/relationships/image" Target="../media/image34.png"/><Relationship Id="rId15" Type="http://schemas.openxmlformats.org/officeDocument/2006/relationships/image" Target="../media/image33.png"/><Relationship Id="rId14" Type="http://schemas.openxmlformats.org/officeDocument/2006/relationships/image" Target="../media/image32.png"/><Relationship Id="rId13" Type="http://schemas.openxmlformats.org/officeDocument/2006/relationships/image" Target="../media/image31.png"/><Relationship Id="rId12" Type="http://schemas.openxmlformats.org/officeDocument/2006/relationships/image" Target="../media/image30.png"/><Relationship Id="rId11" Type="http://schemas.openxmlformats.org/officeDocument/2006/relationships/image" Target="../media/image29.png"/><Relationship Id="rId10" Type="http://schemas.openxmlformats.org/officeDocument/2006/relationships/image" Target="../media/image28.png"/><Relationship Id="rId1"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image" Target="../media/image35.png"/></Relationships>
</file>

<file path=ppt/slides/_rels/slide15.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43.png"/><Relationship Id="rId7" Type="http://schemas.openxmlformats.org/officeDocument/2006/relationships/image" Target="../media/image42.svg"/><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3" Type="http://schemas.openxmlformats.org/officeDocument/2006/relationships/image" Target="../media/image38.jpeg"/><Relationship Id="rId2" Type="http://schemas.openxmlformats.org/officeDocument/2006/relationships/image" Target="../media/image37.jpeg"/><Relationship Id="rId10" Type="http://schemas.openxmlformats.org/officeDocument/2006/relationships/notesSlide" Target="../notesSlides/notesSlide15.xml"/><Relationship Id="rId1"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image" Target="../media/image4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8.xml.rels><?xml version="1.0" encoding="UTF-8" standalone="yes"?>
<Relationships xmlns="http://schemas.openxmlformats.org/package/2006/relationships"><Relationship Id="rId6" Type="http://schemas.openxmlformats.org/officeDocument/2006/relationships/notesSlide" Target="../notesSlides/notesSlide18.xml"/><Relationship Id="rId5" Type="http://schemas.openxmlformats.org/officeDocument/2006/relationships/slideLayout" Target="../slideLayouts/slideLayout3.xml"/><Relationship Id="rId4" Type="http://schemas.openxmlformats.org/officeDocument/2006/relationships/image" Target="../media/image45.png"/><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tags" Target="../tags/tag42.xml"/></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9.xml"/><Relationship Id="rId5" Type="http://schemas.openxmlformats.org/officeDocument/2006/relationships/slideLayout" Target="../slideLayouts/slideLayout3.xml"/><Relationship Id="rId4" Type="http://schemas.openxmlformats.org/officeDocument/2006/relationships/image" Target="../media/image46.png"/><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1.xml"/><Relationship Id="rId2" Type="http://schemas.openxmlformats.org/officeDocument/2006/relationships/image" Target="../media/image48.png"/><Relationship Id="rId1"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7" name="Shape 5"/>
          <p:cNvSpPr/>
          <p:nvPr/>
        </p:nvSpPr>
        <p:spPr>
          <a:xfrm flipV="1">
            <a:off x="-5080" y="116840"/>
            <a:ext cx="12273280" cy="5316855"/>
          </a:xfrm>
          <a:prstGeom prst="round1Rect">
            <a:avLst/>
          </a:prstGeom>
          <a:solidFill>
            <a:srgbClr val="1D3EBF">
              <a:alpha val="32941"/>
            </a:srgbClr>
          </a:solidFill>
        </p:spPr>
      </p:sp>
      <p:sp>
        <p:nvSpPr>
          <p:cNvPr id="8" name="Text 6"/>
          <p:cNvSpPr/>
          <p:nvPr/>
        </p:nvSpPr>
        <p:spPr>
          <a:xfrm>
            <a:off x="-5080" y="116840"/>
            <a:ext cx="12273280" cy="531685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9" name="Shape 7"/>
          <p:cNvSpPr/>
          <p:nvPr/>
        </p:nvSpPr>
        <p:spPr>
          <a:xfrm flipV="1">
            <a:off x="-55880" y="-8890"/>
            <a:ext cx="12247880" cy="5316855"/>
          </a:xfrm>
          <a:prstGeom prst="round1Rect">
            <a:avLst/>
          </a:prstGeom>
          <a:gradFill flip="none" rotWithShape="1">
            <a:gsLst>
              <a:gs pos="0">
                <a:srgbClr val="00B0F0"/>
              </a:gs>
              <a:gs pos="57000">
                <a:srgbClr val="004CC0"/>
              </a:gs>
              <a:gs pos="100000">
                <a:srgbClr val="1D3EBF"/>
              </a:gs>
            </a:gsLst>
            <a:lin ang="18900000" scaled="1"/>
          </a:gradFill>
        </p:spPr>
      </p:sp>
      <p:sp>
        <p:nvSpPr>
          <p:cNvPr id="10" name="Text 8"/>
          <p:cNvSpPr/>
          <p:nvPr/>
        </p:nvSpPr>
        <p:spPr>
          <a:xfrm>
            <a:off x="-55880" y="-8890"/>
            <a:ext cx="12247880" cy="5316855"/>
          </a:xfrm>
          <a:prstGeom prst="rect">
            <a:avLst/>
          </a:prstGeom>
          <a:noFill/>
        </p:spPr>
        <p:txBody>
          <a:bodyPr wrap="square" lIns="45720" tIns="91440" rIns="91440" bIns="45720" rtlCol="0" anchor="ctr"/>
          <a:lstStyle/>
          <a:p>
            <a:pPr marL="0" indent="0">
              <a:lnSpc>
                <a:spcPct val="100000"/>
              </a:lnSpc>
              <a:buNone/>
            </a:pPr>
            <a:endParaRPr lang="en-US" sz="1600" dirty="0"/>
          </a:p>
        </p:txBody>
      </p:sp>
      <p:pic>
        <p:nvPicPr>
          <p:cNvPr id="11" name="Image 0" descr="https://kimi-img.moonshot.cn/pub/slides/slides_tmpl/image/25-06-01-00:19:00-d0tint475iks2gau4i0g.png"/>
          <p:cNvPicPr>
            <a:picLocks noChangeAspect="1"/>
          </p:cNvPicPr>
          <p:nvPr/>
        </p:nvPicPr>
        <p:blipFill>
          <a:blip r:embed="rId1"/>
          <a:stretch>
            <a:fillRect/>
          </a:stretch>
        </p:blipFill>
        <p:spPr>
          <a:xfrm>
            <a:off x="6547485" y="804545"/>
            <a:ext cx="5809615" cy="4663440"/>
          </a:xfrm>
          <a:prstGeom prst="rect">
            <a:avLst/>
          </a:prstGeom>
        </p:spPr>
      </p:pic>
      <p:sp>
        <p:nvSpPr>
          <p:cNvPr id="12" name="Text 9"/>
          <p:cNvSpPr/>
          <p:nvPr/>
        </p:nvSpPr>
        <p:spPr>
          <a:xfrm>
            <a:off x="942341" y="1797685"/>
            <a:ext cx="5826760" cy="668837"/>
          </a:xfrm>
          <a:prstGeom prst="rect">
            <a:avLst/>
          </a:prstGeom>
          <a:noFill/>
        </p:spPr>
        <p:txBody>
          <a:bodyPr wrap="square" lIns="91440" tIns="45720" rIns="91440" bIns="45720" rtlCol="0" anchor="t">
            <a:spAutoFit/>
          </a:bodyPr>
          <a:lstStyle/>
          <a:p>
            <a:pPr algn="just">
              <a:lnSpc>
                <a:spcPct val="120000"/>
              </a:lnSpc>
            </a:pPr>
            <a:r>
              <a:rPr lang="zh-CN" altLang="zh-CN" sz="3600" b="1" dirty="0">
                <a:solidFill>
                  <a:srgbClr val="FFFFFF"/>
                </a:solidFill>
                <a:latin typeface="黑体" panose="02010609060101010101" pitchFamily="49" charset="-122"/>
                <a:ea typeface="黑体" panose="02010609060101010101" pitchFamily="49" charset="-122"/>
              </a:rPr>
              <a:t>城市应急单元综合管理</a:t>
            </a:r>
            <a:r>
              <a:rPr lang="en-US" sz="3600" b="1" dirty="0" err="1">
                <a:solidFill>
                  <a:srgbClr val="FFFFFF"/>
                </a:solidFill>
                <a:latin typeface="黑体" panose="02010609060101010101" pitchFamily="49" charset="-122"/>
                <a:ea typeface="黑体" panose="02010609060101010101" pitchFamily="49" charset="-122"/>
                <a:cs typeface="MiSans" panose="00000500000000000000" pitchFamily="34" charset="-120"/>
              </a:rPr>
              <a:t>方案</a:t>
            </a:r>
            <a:endParaRPr lang="en-US" sz="3600" dirty="0">
              <a:latin typeface="黑体" panose="02010609060101010101" pitchFamily="49" charset="-122"/>
              <a:ea typeface="黑体" panose="02010609060101010101" pitchFamily="49" charset="-122"/>
            </a:endParaRPr>
          </a:p>
        </p:txBody>
      </p:sp>
      <p:sp>
        <p:nvSpPr>
          <p:cNvPr id="15" name="Shape 12"/>
          <p:cNvSpPr/>
          <p:nvPr/>
        </p:nvSpPr>
        <p:spPr>
          <a:xfrm>
            <a:off x="730690" y="4935220"/>
            <a:ext cx="5667570" cy="0"/>
          </a:xfrm>
          <a:prstGeom prst="line">
            <a:avLst/>
          </a:prstGeom>
          <a:noFill/>
          <a:ln w="19050">
            <a:solidFill>
              <a:srgbClr val="FFFFFF"/>
            </a:solidFill>
            <a:prstDash val="solid"/>
            <a:headEnd type="none"/>
            <a:tailEnd type="none"/>
          </a:ln>
        </p:spPr>
      </p:sp>
      <p:sp>
        <p:nvSpPr>
          <p:cNvPr id="16" name="Shape 13"/>
          <p:cNvSpPr/>
          <p:nvPr/>
        </p:nvSpPr>
        <p:spPr>
          <a:xfrm>
            <a:off x="186384" y="6006465"/>
            <a:ext cx="1941842" cy="467360"/>
          </a:xfrm>
          <a:prstGeom prst="roundRect">
            <a:avLst>
              <a:gd name="adj" fmla="val 50000"/>
            </a:avLst>
          </a:prstGeom>
          <a:solidFill>
            <a:srgbClr val="000000">
              <a:alpha val="0"/>
            </a:srgbClr>
          </a:solidFill>
        </p:spPr>
      </p:sp>
      <p:sp>
        <p:nvSpPr>
          <p:cNvPr id="17" name="Text 14"/>
          <p:cNvSpPr/>
          <p:nvPr/>
        </p:nvSpPr>
        <p:spPr>
          <a:xfrm>
            <a:off x="186384" y="6006465"/>
            <a:ext cx="1941842" cy="46736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8" name="Text 15"/>
          <p:cNvSpPr/>
          <p:nvPr/>
        </p:nvSpPr>
        <p:spPr>
          <a:xfrm>
            <a:off x="189020" y="5916369"/>
            <a:ext cx="4069715" cy="654050"/>
          </a:xfrm>
          <a:prstGeom prst="rect">
            <a:avLst/>
          </a:prstGeom>
          <a:noFill/>
        </p:spPr>
        <p:txBody>
          <a:bodyPr wrap="square" lIns="91440" tIns="45720" rIns="91440" bIns="45720" rtlCol="0" anchor="t"/>
          <a:lstStyle/>
          <a:p>
            <a:pPr marL="0" indent="0" algn="ctr">
              <a:lnSpc>
                <a:spcPct val="100000"/>
              </a:lnSpc>
              <a:buNone/>
            </a:pPr>
            <a:r>
              <a:rPr lang="zh-CN" altLang="en-US" sz="2000" dirty="0">
                <a:solidFill>
                  <a:srgbClr val="000000"/>
                </a:solidFill>
                <a:latin typeface="宋体" panose="02010600030101010101" pitchFamily="2" charset="-122"/>
                <a:ea typeface="宋体" panose="02010600030101010101" pitchFamily="2" charset="-122"/>
                <a:cs typeface="MiSans" panose="00000500000000000000" pitchFamily="34" charset="-120"/>
              </a:rPr>
              <a:t>江苏鸿山鸿锦物联技术有限公司</a:t>
            </a:r>
            <a:endParaRPr lang="en-US" sz="1600" dirty="0">
              <a:latin typeface="宋体" panose="02010600030101010101" pitchFamily="2" charset="-122"/>
              <a:ea typeface="宋体" panose="02010600030101010101" pitchFamily="2" charset="-122"/>
            </a:endParaRPr>
          </a:p>
        </p:txBody>
      </p:sp>
      <p:sp>
        <p:nvSpPr>
          <p:cNvPr id="19" name="Shape 16"/>
          <p:cNvSpPr/>
          <p:nvPr/>
        </p:nvSpPr>
        <p:spPr>
          <a:xfrm>
            <a:off x="2345384" y="6006465"/>
            <a:ext cx="1941842" cy="467360"/>
          </a:xfrm>
          <a:prstGeom prst="roundRect">
            <a:avLst>
              <a:gd name="adj" fmla="val 50000"/>
            </a:avLst>
          </a:prstGeom>
          <a:solidFill>
            <a:srgbClr val="000000">
              <a:alpha val="0"/>
            </a:srgbClr>
          </a:solidFill>
        </p:spPr>
      </p:sp>
      <p:sp>
        <p:nvSpPr>
          <p:cNvPr id="20" name="Text 17"/>
          <p:cNvSpPr/>
          <p:nvPr/>
        </p:nvSpPr>
        <p:spPr>
          <a:xfrm>
            <a:off x="3467330" y="6006465"/>
            <a:ext cx="1941842" cy="46736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1" name="Text 18"/>
          <p:cNvSpPr/>
          <p:nvPr/>
        </p:nvSpPr>
        <p:spPr>
          <a:xfrm>
            <a:off x="4244554" y="5899437"/>
            <a:ext cx="2123440" cy="311150"/>
          </a:xfrm>
          <a:prstGeom prst="rect">
            <a:avLst/>
          </a:prstGeom>
          <a:noFill/>
        </p:spPr>
        <p:txBody>
          <a:bodyPr wrap="square" lIns="91440" tIns="45720" rIns="91440" bIns="45720" rtlCol="0" anchor="t">
            <a:spAutoFit/>
          </a:bodyPr>
          <a:lstStyle/>
          <a:p>
            <a:pPr marL="0" indent="0" algn="ctr">
              <a:lnSpc>
                <a:spcPct val="100000"/>
              </a:lnSpc>
              <a:buNone/>
            </a:pPr>
            <a:r>
              <a:rPr lang="en-US" sz="2000" dirty="0">
                <a:solidFill>
                  <a:srgbClr val="000000"/>
                </a:solidFill>
                <a:latin typeface="MiSans" panose="00000500000000000000" pitchFamily="34" charset="-122"/>
                <a:ea typeface="MiSans" panose="00000500000000000000" pitchFamily="34" charset="-122"/>
                <a:cs typeface="MiSans" panose="00000500000000000000" pitchFamily="34" charset="-120"/>
              </a:rPr>
              <a:t>2025.07</a:t>
            </a:r>
            <a:endParaRPr lang="en-US" sz="1600" dirty="0"/>
          </a:p>
        </p:txBody>
      </p:sp>
      <p:sp>
        <p:nvSpPr>
          <p:cNvPr id="22" name="Shape 19"/>
          <p:cNvSpPr/>
          <p:nvPr/>
        </p:nvSpPr>
        <p:spPr>
          <a:xfrm>
            <a:off x="7019290" y="1320165"/>
            <a:ext cx="5172710" cy="3987800"/>
          </a:xfrm>
          <a:custGeom>
            <a:avLst/>
            <a:gdLst/>
            <a:ahLst/>
            <a:cxnLst/>
            <a:rect l="l" t="t" r="r" b="b"/>
            <a:pathLst>
              <a:path w="5172710" h="3987800">
                <a:moveTo>
                  <a:pt x="3362960" y="0"/>
                </a:moveTo>
                <a:cubicBezTo>
                  <a:pt x="4033520" y="8255"/>
                  <a:pt x="4612640" y="172720"/>
                  <a:pt x="5172710" y="528955"/>
                </a:cubicBezTo>
                <a:lnTo>
                  <a:pt x="5172710" y="3101340"/>
                </a:lnTo>
                <a:cubicBezTo>
                  <a:pt x="5187950" y="3599180"/>
                  <a:pt x="4732655" y="3999865"/>
                  <a:pt x="4286250" y="3987800"/>
                </a:cubicBezTo>
                <a:lnTo>
                  <a:pt x="57785" y="3987800"/>
                </a:lnTo>
                <a:cubicBezTo>
                  <a:pt x="19685" y="3790315"/>
                  <a:pt x="-635" y="3554730"/>
                  <a:pt x="0" y="3362960"/>
                </a:cubicBezTo>
                <a:cubicBezTo>
                  <a:pt x="-57785" y="1475740"/>
                  <a:pt x="1670685" y="-46355"/>
                  <a:pt x="3362960" y="0"/>
                </a:cubicBezTo>
                <a:close/>
              </a:path>
            </a:pathLst>
          </a:custGeom>
          <a:gradFill flip="none" rotWithShape="1">
            <a:gsLst>
              <a:gs pos="30000">
                <a:srgbClr val="004CC0"/>
              </a:gs>
              <a:gs pos="79000">
                <a:srgbClr val="0084B4"/>
              </a:gs>
            </a:gsLst>
            <a:lin ang="4800000" scaled="1"/>
          </a:gradFill>
        </p:spPr>
      </p:sp>
      <p:sp>
        <p:nvSpPr>
          <p:cNvPr id="23" name="Text 20"/>
          <p:cNvSpPr/>
          <p:nvPr/>
        </p:nvSpPr>
        <p:spPr>
          <a:xfrm>
            <a:off x="7019290" y="1320165"/>
            <a:ext cx="5172710" cy="39878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4" name="Shape 21"/>
          <p:cNvSpPr/>
          <p:nvPr/>
        </p:nvSpPr>
        <p:spPr>
          <a:xfrm>
            <a:off x="10793095" y="294005"/>
            <a:ext cx="112395" cy="112395"/>
          </a:xfrm>
          <a:prstGeom prst="ellipse">
            <a:avLst/>
          </a:prstGeom>
          <a:solidFill>
            <a:srgbClr val="000000">
              <a:alpha val="0"/>
            </a:srgbClr>
          </a:solidFill>
          <a:ln w="9525">
            <a:solidFill>
              <a:srgbClr val="00B0F0"/>
            </a:solidFill>
            <a:prstDash val="solid"/>
          </a:ln>
        </p:spPr>
      </p:sp>
      <p:sp>
        <p:nvSpPr>
          <p:cNvPr id="25" name="Text 22"/>
          <p:cNvSpPr/>
          <p:nvPr/>
        </p:nvSpPr>
        <p:spPr>
          <a:xfrm>
            <a:off x="10793095" y="294005"/>
            <a:ext cx="112395" cy="11239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6" name="Shape 23"/>
          <p:cNvSpPr/>
          <p:nvPr/>
        </p:nvSpPr>
        <p:spPr>
          <a:xfrm>
            <a:off x="11002645" y="294005"/>
            <a:ext cx="112395" cy="112395"/>
          </a:xfrm>
          <a:prstGeom prst="ellipse">
            <a:avLst/>
          </a:prstGeom>
          <a:solidFill>
            <a:srgbClr val="00B0F0"/>
          </a:solidFill>
          <a:ln w="9525">
            <a:solidFill>
              <a:srgbClr val="00B0F0"/>
            </a:solidFill>
            <a:prstDash val="solid"/>
          </a:ln>
        </p:spPr>
      </p:sp>
      <p:sp>
        <p:nvSpPr>
          <p:cNvPr id="27" name="Text 24"/>
          <p:cNvSpPr/>
          <p:nvPr/>
        </p:nvSpPr>
        <p:spPr>
          <a:xfrm>
            <a:off x="11002645" y="294005"/>
            <a:ext cx="112395" cy="11239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8" name="Shape 25"/>
          <p:cNvSpPr/>
          <p:nvPr/>
        </p:nvSpPr>
        <p:spPr>
          <a:xfrm>
            <a:off x="11212830" y="294005"/>
            <a:ext cx="112395" cy="112395"/>
          </a:xfrm>
          <a:prstGeom prst="ellipse">
            <a:avLst/>
          </a:prstGeom>
          <a:solidFill>
            <a:srgbClr val="000000">
              <a:alpha val="0"/>
            </a:srgbClr>
          </a:solidFill>
          <a:ln w="9525">
            <a:solidFill>
              <a:srgbClr val="00B0F0"/>
            </a:solidFill>
            <a:prstDash val="solid"/>
          </a:ln>
        </p:spPr>
      </p:sp>
      <p:sp>
        <p:nvSpPr>
          <p:cNvPr id="29" name="Text 26"/>
          <p:cNvSpPr/>
          <p:nvPr/>
        </p:nvSpPr>
        <p:spPr>
          <a:xfrm>
            <a:off x="11212830" y="294005"/>
            <a:ext cx="112395" cy="11239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0" name="Shape 27"/>
          <p:cNvSpPr/>
          <p:nvPr/>
        </p:nvSpPr>
        <p:spPr>
          <a:xfrm>
            <a:off x="11422380" y="294005"/>
            <a:ext cx="112395" cy="112395"/>
          </a:xfrm>
          <a:prstGeom prst="ellipse">
            <a:avLst/>
          </a:prstGeom>
          <a:solidFill>
            <a:srgbClr val="00B0F0"/>
          </a:solidFill>
          <a:ln w="9525">
            <a:solidFill>
              <a:srgbClr val="00B0F0"/>
            </a:solidFill>
            <a:prstDash val="solid"/>
          </a:ln>
        </p:spPr>
      </p:sp>
      <p:sp>
        <p:nvSpPr>
          <p:cNvPr id="31" name="Text 28"/>
          <p:cNvSpPr/>
          <p:nvPr/>
        </p:nvSpPr>
        <p:spPr>
          <a:xfrm>
            <a:off x="11422380" y="294005"/>
            <a:ext cx="112395" cy="11239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2" name="Shape 29"/>
          <p:cNvSpPr/>
          <p:nvPr/>
        </p:nvSpPr>
        <p:spPr>
          <a:xfrm rot="5400000">
            <a:off x="11352530" y="4684395"/>
            <a:ext cx="140335" cy="121285"/>
          </a:xfrm>
          <a:prstGeom prst="triangle">
            <a:avLst/>
          </a:prstGeom>
          <a:solidFill>
            <a:srgbClr val="00B0F0"/>
          </a:solidFill>
        </p:spPr>
      </p:sp>
      <p:sp>
        <p:nvSpPr>
          <p:cNvPr id="33" name="Text 30"/>
          <p:cNvSpPr/>
          <p:nvPr/>
        </p:nvSpPr>
        <p:spPr>
          <a:xfrm rot="5400000">
            <a:off x="11352530" y="4684395"/>
            <a:ext cx="140335" cy="12128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4" name="Shape 31"/>
          <p:cNvSpPr/>
          <p:nvPr/>
        </p:nvSpPr>
        <p:spPr>
          <a:xfrm rot="5400000" flipV="1">
            <a:off x="11140440" y="4684395"/>
            <a:ext cx="140335" cy="121285"/>
          </a:xfrm>
          <a:prstGeom prst="triangle">
            <a:avLst/>
          </a:prstGeom>
          <a:solidFill>
            <a:srgbClr val="00B0F0"/>
          </a:solidFill>
        </p:spPr>
      </p:sp>
      <p:sp>
        <p:nvSpPr>
          <p:cNvPr id="35" name="Text 32"/>
          <p:cNvSpPr/>
          <p:nvPr/>
        </p:nvSpPr>
        <p:spPr>
          <a:xfrm rot="5400000">
            <a:off x="11140440" y="4684395"/>
            <a:ext cx="140335" cy="12128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6" name="Shape 33"/>
          <p:cNvSpPr/>
          <p:nvPr/>
        </p:nvSpPr>
        <p:spPr>
          <a:xfrm rot="15060000" flipV="1">
            <a:off x="5186045" y="3797935"/>
            <a:ext cx="1242695" cy="1242695"/>
          </a:xfrm>
          <a:custGeom>
            <a:avLst/>
            <a:gdLst/>
            <a:ahLst/>
            <a:cxnLst/>
            <a:rect l="l" t="t" r="r" b="b"/>
            <a:pathLst>
              <a:path w="1242695" h="1242695">
                <a:moveTo>
                  <a:pt x="455293" y="1221014"/>
                </a:moveTo>
                <a:cubicBezTo>
                  <a:pt x="455293" y="1221014"/>
                  <a:pt x="455293" y="1221014"/>
                  <a:pt x="787401" y="1221014"/>
                </a:cubicBezTo>
                <a:cubicBezTo>
                  <a:pt x="735091" y="1235469"/>
                  <a:pt x="679131" y="1242695"/>
                  <a:pt x="620739" y="1242695"/>
                </a:cubicBezTo>
                <a:cubicBezTo>
                  <a:pt x="563563" y="1242695"/>
                  <a:pt x="507603" y="1235469"/>
                  <a:pt x="455293" y="1221014"/>
                </a:cubicBezTo>
                <a:close/>
                <a:moveTo>
                  <a:pt x="309441" y="1158929"/>
                </a:moveTo>
                <a:lnTo>
                  <a:pt x="932267" y="1158929"/>
                </a:lnTo>
                <a:cubicBezTo>
                  <a:pt x="906771" y="1173342"/>
                  <a:pt x="881275" y="1186554"/>
                  <a:pt x="853352" y="1197363"/>
                </a:cubicBezTo>
                <a:cubicBezTo>
                  <a:pt x="853352" y="1197363"/>
                  <a:pt x="853352" y="1197363"/>
                  <a:pt x="387143" y="1197363"/>
                </a:cubicBezTo>
                <a:cubicBezTo>
                  <a:pt x="360433" y="1186554"/>
                  <a:pt x="333723" y="1173342"/>
                  <a:pt x="309441" y="1158929"/>
                </a:cubicBezTo>
                <a:close/>
                <a:moveTo>
                  <a:pt x="221734" y="1097829"/>
                </a:moveTo>
                <a:lnTo>
                  <a:pt x="1019976" y="1097829"/>
                </a:lnTo>
                <a:cubicBezTo>
                  <a:pt x="1002966" y="1111118"/>
                  <a:pt x="985956" y="1123198"/>
                  <a:pt x="968946" y="1135278"/>
                </a:cubicBezTo>
                <a:cubicBezTo>
                  <a:pt x="968946" y="1135278"/>
                  <a:pt x="968946" y="1135278"/>
                  <a:pt x="272763" y="1135278"/>
                </a:cubicBezTo>
                <a:cubicBezTo>
                  <a:pt x="254538" y="1123198"/>
                  <a:pt x="237528" y="1111118"/>
                  <a:pt x="221734" y="1097829"/>
                </a:cubicBezTo>
                <a:close/>
                <a:moveTo>
                  <a:pt x="158663" y="1035743"/>
                </a:moveTo>
                <a:lnTo>
                  <a:pt x="1083047" y="1035743"/>
                </a:lnTo>
                <a:cubicBezTo>
                  <a:pt x="1070900" y="1049294"/>
                  <a:pt x="1058752" y="1062844"/>
                  <a:pt x="1045391" y="1075163"/>
                </a:cubicBezTo>
                <a:cubicBezTo>
                  <a:pt x="1045391" y="1075163"/>
                  <a:pt x="1045391" y="1075163"/>
                  <a:pt x="196318" y="1075163"/>
                </a:cubicBezTo>
                <a:cubicBezTo>
                  <a:pt x="182957" y="1062844"/>
                  <a:pt x="169595" y="1049294"/>
                  <a:pt x="158663" y="1035743"/>
                </a:cubicBezTo>
                <a:close/>
                <a:moveTo>
                  <a:pt x="110374" y="975629"/>
                </a:moveTo>
                <a:lnTo>
                  <a:pt x="1132320" y="975629"/>
                </a:lnTo>
                <a:cubicBezTo>
                  <a:pt x="1122599" y="988917"/>
                  <a:pt x="1114093" y="1000997"/>
                  <a:pt x="1103157" y="1013078"/>
                </a:cubicBezTo>
                <a:cubicBezTo>
                  <a:pt x="1103157" y="1013078"/>
                  <a:pt x="1103157" y="1013078"/>
                  <a:pt x="138322" y="1013078"/>
                </a:cubicBezTo>
                <a:cubicBezTo>
                  <a:pt x="128601" y="1000997"/>
                  <a:pt x="118879" y="988917"/>
                  <a:pt x="110374" y="975629"/>
                </a:cubicBezTo>
                <a:close/>
                <a:moveTo>
                  <a:pt x="72925" y="913544"/>
                </a:moveTo>
                <a:lnTo>
                  <a:pt x="1169769" y="913544"/>
                </a:lnTo>
                <a:cubicBezTo>
                  <a:pt x="1162481" y="926755"/>
                  <a:pt x="1155193" y="939967"/>
                  <a:pt x="1146690" y="951978"/>
                </a:cubicBezTo>
                <a:cubicBezTo>
                  <a:pt x="1146690" y="951978"/>
                  <a:pt x="1146690" y="951978"/>
                  <a:pt x="94789" y="951978"/>
                </a:cubicBezTo>
                <a:cubicBezTo>
                  <a:pt x="87501" y="939967"/>
                  <a:pt x="80213" y="926755"/>
                  <a:pt x="72925" y="913544"/>
                </a:cubicBezTo>
                <a:close/>
                <a:moveTo>
                  <a:pt x="43361" y="852444"/>
                </a:moveTo>
                <a:lnTo>
                  <a:pt x="1197362" y="852444"/>
                </a:lnTo>
                <a:cubicBezTo>
                  <a:pt x="1192503" y="864523"/>
                  <a:pt x="1186430" y="877812"/>
                  <a:pt x="1180356" y="889892"/>
                </a:cubicBezTo>
                <a:cubicBezTo>
                  <a:pt x="1180356" y="889892"/>
                  <a:pt x="1180356" y="889892"/>
                  <a:pt x="60367" y="889892"/>
                </a:cubicBezTo>
                <a:cubicBezTo>
                  <a:pt x="54293" y="877812"/>
                  <a:pt x="49434" y="864523"/>
                  <a:pt x="43361" y="852444"/>
                </a:cubicBezTo>
                <a:close/>
                <a:moveTo>
                  <a:pt x="22666" y="790358"/>
                </a:moveTo>
                <a:lnTo>
                  <a:pt x="1219043" y="790358"/>
                </a:lnTo>
                <a:cubicBezTo>
                  <a:pt x="1215399" y="803909"/>
                  <a:pt x="1210541" y="817459"/>
                  <a:pt x="1205683" y="829778"/>
                </a:cubicBezTo>
                <a:cubicBezTo>
                  <a:pt x="1205683" y="829778"/>
                  <a:pt x="1205683" y="829778"/>
                  <a:pt x="34812" y="829778"/>
                </a:cubicBezTo>
                <a:cubicBezTo>
                  <a:pt x="29953" y="817459"/>
                  <a:pt x="26310" y="803909"/>
                  <a:pt x="22666" y="790358"/>
                </a:cubicBezTo>
                <a:close/>
                <a:moveTo>
                  <a:pt x="7883" y="730244"/>
                </a:moveTo>
                <a:lnTo>
                  <a:pt x="1232840" y="730244"/>
                </a:lnTo>
                <a:cubicBezTo>
                  <a:pt x="1230409" y="742323"/>
                  <a:pt x="1227979" y="755612"/>
                  <a:pt x="1225548" y="767692"/>
                </a:cubicBezTo>
                <a:cubicBezTo>
                  <a:pt x="1225548" y="767692"/>
                  <a:pt x="1225548" y="767692"/>
                  <a:pt x="16390" y="767692"/>
                </a:cubicBezTo>
                <a:cubicBezTo>
                  <a:pt x="13959" y="755612"/>
                  <a:pt x="10314" y="742323"/>
                  <a:pt x="7883" y="730244"/>
                </a:cubicBezTo>
                <a:close/>
                <a:moveTo>
                  <a:pt x="985" y="668158"/>
                </a:moveTo>
                <a:lnTo>
                  <a:pt x="1241709" y="668158"/>
                </a:lnTo>
                <a:cubicBezTo>
                  <a:pt x="1240494" y="681370"/>
                  <a:pt x="1239279" y="694582"/>
                  <a:pt x="1236849" y="706593"/>
                </a:cubicBezTo>
                <a:cubicBezTo>
                  <a:pt x="1236849" y="706593"/>
                  <a:pt x="1236849" y="706593"/>
                  <a:pt x="5846" y="706593"/>
                </a:cubicBezTo>
                <a:cubicBezTo>
                  <a:pt x="3416" y="694582"/>
                  <a:pt x="2201" y="681370"/>
                  <a:pt x="985" y="668158"/>
                </a:cubicBezTo>
                <a:close/>
                <a:moveTo>
                  <a:pt x="0" y="607058"/>
                </a:moveTo>
                <a:cubicBezTo>
                  <a:pt x="0" y="607058"/>
                  <a:pt x="0" y="607058"/>
                  <a:pt x="1242695" y="607058"/>
                </a:cubicBezTo>
                <a:cubicBezTo>
                  <a:pt x="1242695" y="611986"/>
                  <a:pt x="1242695" y="615681"/>
                  <a:pt x="1242695" y="620609"/>
                </a:cubicBezTo>
                <a:cubicBezTo>
                  <a:pt x="1242695" y="629232"/>
                  <a:pt x="1242695" y="637855"/>
                  <a:pt x="1242695" y="646478"/>
                </a:cubicBezTo>
                <a:cubicBezTo>
                  <a:pt x="1242695" y="646478"/>
                  <a:pt x="1242695" y="646478"/>
                  <a:pt x="0" y="646478"/>
                </a:cubicBezTo>
                <a:cubicBezTo>
                  <a:pt x="0" y="637855"/>
                  <a:pt x="0" y="629232"/>
                  <a:pt x="0" y="620609"/>
                </a:cubicBezTo>
                <a:cubicBezTo>
                  <a:pt x="0" y="615681"/>
                  <a:pt x="0" y="611986"/>
                  <a:pt x="0" y="607058"/>
                </a:cubicBezTo>
                <a:close/>
                <a:moveTo>
                  <a:pt x="3416" y="544973"/>
                </a:moveTo>
                <a:lnTo>
                  <a:pt x="1238063" y="544973"/>
                </a:lnTo>
                <a:cubicBezTo>
                  <a:pt x="1240494" y="558523"/>
                  <a:pt x="1240494" y="570842"/>
                  <a:pt x="1241709" y="584392"/>
                </a:cubicBezTo>
                <a:cubicBezTo>
                  <a:pt x="1241709" y="584392"/>
                  <a:pt x="1241709" y="584392"/>
                  <a:pt x="985" y="584392"/>
                </a:cubicBezTo>
                <a:cubicBezTo>
                  <a:pt x="985" y="570842"/>
                  <a:pt x="2201" y="558523"/>
                  <a:pt x="3416" y="544973"/>
                </a:cubicBezTo>
                <a:close/>
                <a:moveTo>
                  <a:pt x="14185" y="484859"/>
                </a:moveTo>
                <a:lnTo>
                  <a:pt x="1227524" y="484859"/>
                </a:lnTo>
                <a:cubicBezTo>
                  <a:pt x="1229953" y="496869"/>
                  <a:pt x="1232382" y="510081"/>
                  <a:pt x="1234811" y="523293"/>
                </a:cubicBezTo>
                <a:cubicBezTo>
                  <a:pt x="1234811" y="523293"/>
                  <a:pt x="1234811" y="523293"/>
                  <a:pt x="6898" y="523293"/>
                </a:cubicBezTo>
                <a:cubicBezTo>
                  <a:pt x="9327" y="510081"/>
                  <a:pt x="11756" y="496869"/>
                  <a:pt x="14185" y="484859"/>
                </a:cubicBezTo>
                <a:close/>
                <a:moveTo>
                  <a:pt x="31627" y="422773"/>
                </a:moveTo>
                <a:lnTo>
                  <a:pt x="1211068" y="422773"/>
                </a:lnTo>
                <a:cubicBezTo>
                  <a:pt x="1214712" y="435984"/>
                  <a:pt x="1218356" y="447995"/>
                  <a:pt x="1222000" y="461207"/>
                </a:cubicBezTo>
                <a:cubicBezTo>
                  <a:pt x="1222000" y="461207"/>
                  <a:pt x="1222000" y="461207"/>
                  <a:pt x="20695" y="461207"/>
                </a:cubicBezTo>
                <a:cubicBezTo>
                  <a:pt x="23124" y="447995"/>
                  <a:pt x="27983" y="435984"/>
                  <a:pt x="31627" y="422773"/>
                </a:cubicBezTo>
                <a:close/>
                <a:moveTo>
                  <a:pt x="55215" y="361673"/>
                </a:moveTo>
                <a:lnTo>
                  <a:pt x="1185278" y="361673"/>
                </a:lnTo>
                <a:cubicBezTo>
                  <a:pt x="1191354" y="373991"/>
                  <a:pt x="1197429" y="387542"/>
                  <a:pt x="1202290" y="401092"/>
                </a:cubicBezTo>
                <a:cubicBezTo>
                  <a:pt x="1202290" y="401092"/>
                  <a:pt x="1202290" y="401092"/>
                  <a:pt x="39419" y="401092"/>
                </a:cubicBezTo>
                <a:cubicBezTo>
                  <a:pt x="44279" y="387542"/>
                  <a:pt x="49139" y="373991"/>
                  <a:pt x="55215" y="361673"/>
                </a:cubicBezTo>
                <a:close/>
                <a:moveTo>
                  <a:pt x="88874" y="299588"/>
                </a:moveTo>
                <a:lnTo>
                  <a:pt x="1154049" y="299588"/>
                </a:lnTo>
                <a:cubicBezTo>
                  <a:pt x="1161336" y="313138"/>
                  <a:pt x="1168623" y="325457"/>
                  <a:pt x="1174696" y="339007"/>
                </a:cubicBezTo>
                <a:cubicBezTo>
                  <a:pt x="1174696" y="339007"/>
                  <a:pt x="1174696" y="339007"/>
                  <a:pt x="67012" y="339007"/>
                </a:cubicBezTo>
                <a:cubicBezTo>
                  <a:pt x="74300" y="325457"/>
                  <a:pt x="81587" y="313138"/>
                  <a:pt x="88874" y="299588"/>
                </a:cubicBezTo>
                <a:close/>
                <a:moveTo>
                  <a:pt x="131403" y="239473"/>
                </a:moveTo>
                <a:lnTo>
                  <a:pt x="1111291" y="239473"/>
                </a:lnTo>
                <a:cubicBezTo>
                  <a:pt x="1121005" y="251484"/>
                  <a:pt x="1130719" y="264695"/>
                  <a:pt x="1139219" y="277907"/>
                </a:cubicBezTo>
                <a:cubicBezTo>
                  <a:pt x="1139219" y="277907"/>
                  <a:pt x="1139219" y="277907"/>
                  <a:pt x="103476" y="277907"/>
                </a:cubicBezTo>
                <a:cubicBezTo>
                  <a:pt x="111975" y="264695"/>
                  <a:pt x="121689" y="251484"/>
                  <a:pt x="131403" y="239473"/>
                </a:cubicBezTo>
                <a:close/>
                <a:moveTo>
                  <a:pt x="185259" y="178373"/>
                </a:moveTo>
                <a:cubicBezTo>
                  <a:pt x="185259" y="178373"/>
                  <a:pt x="185259" y="178373"/>
                  <a:pt x="1056450" y="178373"/>
                </a:cubicBezTo>
                <a:cubicBezTo>
                  <a:pt x="1068600" y="190453"/>
                  <a:pt x="1080751" y="202533"/>
                  <a:pt x="1092901" y="215821"/>
                </a:cubicBezTo>
                <a:cubicBezTo>
                  <a:pt x="1092901" y="215821"/>
                  <a:pt x="1092901" y="215821"/>
                  <a:pt x="148808" y="215821"/>
                </a:cubicBezTo>
                <a:cubicBezTo>
                  <a:pt x="159743" y="202533"/>
                  <a:pt x="171894" y="190453"/>
                  <a:pt x="185259" y="178373"/>
                </a:cubicBezTo>
                <a:close/>
                <a:moveTo>
                  <a:pt x="257312" y="116288"/>
                </a:moveTo>
                <a:lnTo>
                  <a:pt x="984167" y="116288"/>
                </a:lnTo>
                <a:cubicBezTo>
                  <a:pt x="1001184" y="128606"/>
                  <a:pt x="1016985" y="142157"/>
                  <a:pt x="1032787" y="155707"/>
                </a:cubicBezTo>
                <a:cubicBezTo>
                  <a:pt x="1032787" y="155707"/>
                  <a:pt x="1032787" y="155707"/>
                  <a:pt x="209908" y="155707"/>
                </a:cubicBezTo>
                <a:cubicBezTo>
                  <a:pt x="224494" y="142157"/>
                  <a:pt x="241510" y="128606"/>
                  <a:pt x="257312" y="116288"/>
                </a:cubicBezTo>
                <a:close/>
                <a:moveTo>
                  <a:pt x="363363" y="56173"/>
                </a:moveTo>
                <a:lnTo>
                  <a:pt x="878346" y="56173"/>
                </a:lnTo>
                <a:cubicBezTo>
                  <a:pt x="903852" y="67045"/>
                  <a:pt x="926929" y="79125"/>
                  <a:pt x="950006" y="93621"/>
                </a:cubicBezTo>
                <a:cubicBezTo>
                  <a:pt x="950006" y="93621"/>
                  <a:pt x="950006" y="93621"/>
                  <a:pt x="291703" y="93621"/>
                </a:cubicBezTo>
                <a:cubicBezTo>
                  <a:pt x="314779" y="79125"/>
                  <a:pt x="339071" y="67045"/>
                  <a:pt x="363363" y="56173"/>
                </a:cubicBezTo>
                <a:close/>
                <a:moveTo>
                  <a:pt x="620361" y="0"/>
                </a:moveTo>
                <a:cubicBezTo>
                  <a:pt x="690856" y="0"/>
                  <a:pt x="757705" y="10841"/>
                  <a:pt x="820907" y="32521"/>
                </a:cubicBezTo>
                <a:cubicBezTo>
                  <a:pt x="820907" y="32521"/>
                  <a:pt x="820907" y="32521"/>
                  <a:pt x="419816" y="32521"/>
                </a:cubicBezTo>
                <a:cubicBezTo>
                  <a:pt x="483018" y="10841"/>
                  <a:pt x="551082" y="0"/>
                  <a:pt x="620361" y="0"/>
                </a:cubicBezTo>
                <a:close/>
              </a:path>
            </a:pathLst>
          </a:custGeom>
          <a:gradFill flip="none" rotWithShape="1">
            <a:gsLst>
              <a:gs pos="0">
                <a:srgbClr val="00B0F0">
                  <a:alpha val="34000"/>
                </a:srgbClr>
              </a:gs>
              <a:gs pos="76000">
                <a:srgbClr val="00B0F0">
                  <a:alpha val="3000"/>
                </a:srgbClr>
              </a:gs>
            </a:gsLst>
            <a:lin ang="0" scaled="1"/>
          </a:gradFill>
        </p:spPr>
      </p:sp>
      <p:sp>
        <p:nvSpPr>
          <p:cNvPr id="37" name="Text 34"/>
          <p:cNvSpPr/>
          <p:nvPr/>
        </p:nvSpPr>
        <p:spPr>
          <a:xfrm rot="15060000">
            <a:off x="5186045" y="3797935"/>
            <a:ext cx="1242695" cy="1242695"/>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38" name="Shape 35"/>
          <p:cNvSpPr/>
          <p:nvPr/>
        </p:nvSpPr>
        <p:spPr>
          <a:xfrm rot="6540000">
            <a:off x="4919345" y="-12700"/>
            <a:ext cx="1242695" cy="1242695"/>
          </a:xfrm>
          <a:prstGeom prst="ellipse">
            <a:avLst/>
          </a:prstGeom>
          <a:gradFill flip="none" rotWithShape="1">
            <a:gsLst>
              <a:gs pos="0">
                <a:srgbClr val="00B0F0">
                  <a:alpha val="34000"/>
                </a:srgbClr>
              </a:gs>
              <a:gs pos="76000">
                <a:srgbClr val="00B0F0">
                  <a:alpha val="3000"/>
                </a:srgbClr>
              </a:gs>
            </a:gsLst>
            <a:lin ang="0" scaled="1"/>
          </a:gradFill>
        </p:spPr>
      </p:sp>
      <p:sp>
        <p:nvSpPr>
          <p:cNvPr id="39" name="Text 36"/>
          <p:cNvSpPr/>
          <p:nvPr/>
        </p:nvSpPr>
        <p:spPr>
          <a:xfrm rot="6540000">
            <a:off x="4919345" y="-12700"/>
            <a:ext cx="1242695" cy="1242695"/>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40" name="Shape 37"/>
          <p:cNvSpPr/>
          <p:nvPr/>
        </p:nvSpPr>
        <p:spPr>
          <a:xfrm flipH="1">
            <a:off x="4833620" y="6247130"/>
            <a:ext cx="6551930" cy="0"/>
          </a:xfrm>
          <a:prstGeom prst="line">
            <a:avLst/>
          </a:prstGeom>
          <a:noFill/>
          <a:ln w="12700">
            <a:solidFill>
              <a:srgbClr val="004CC0"/>
            </a:solidFill>
            <a:prstDash val="solid"/>
            <a:headEnd type="none"/>
            <a:tailEnd type="none"/>
          </a:ln>
        </p:spPr>
      </p:sp>
      <p:sp>
        <p:nvSpPr>
          <p:cNvPr id="41" name="Shape 38"/>
          <p:cNvSpPr/>
          <p:nvPr/>
        </p:nvSpPr>
        <p:spPr>
          <a:xfrm rot="16200000" flipH="1">
            <a:off x="11779309" y="6167814"/>
            <a:ext cx="222250" cy="158631"/>
          </a:xfrm>
          <a:prstGeom prst="triangle">
            <a:avLst/>
          </a:prstGeom>
          <a:solidFill>
            <a:srgbClr val="004CC0"/>
          </a:solidFill>
        </p:spPr>
      </p:sp>
      <p:sp>
        <p:nvSpPr>
          <p:cNvPr id="42" name="Text 39"/>
          <p:cNvSpPr/>
          <p:nvPr/>
        </p:nvSpPr>
        <p:spPr>
          <a:xfrm rot="16200000">
            <a:off x="11779309" y="6167814"/>
            <a:ext cx="222250" cy="158631"/>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3" name="Shape 40"/>
          <p:cNvSpPr/>
          <p:nvPr/>
        </p:nvSpPr>
        <p:spPr>
          <a:xfrm rot="16200000" flipH="1">
            <a:off x="11560751" y="6167814"/>
            <a:ext cx="222250" cy="158631"/>
          </a:xfrm>
          <a:prstGeom prst="triangle">
            <a:avLst/>
          </a:prstGeom>
          <a:solidFill>
            <a:srgbClr val="004CC0"/>
          </a:solidFill>
        </p:spPr>
      </p:sp>
      <p:sp>
        <p:nvSpPr>
          <p:cNvPr id="44" name="Text 41"/>
          <p:cNvSpPr/>
          <p:nvPr/>
        </p:nvSpPr>
        <p:spPr>
          <a:xfrm rot="16200000">
            <a:off x="11560751" y="6167814"/>
            <a:ext cx="222250" cy="158631"/>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5" name="Shape 42"/>
          <p:cNvSpPr/>
          <p:nvPr/>
        </p:nvSpPr>
        <p:spPr>
          <a:xfrm>
            <a:off x="7019290" y="1320165"/>
            <a:ext cx="5172710" cy="3987800"/>
          </a:xfrm>
          <a:custGeom>
            <a:avLst/>
            <a:gdLst/>
            <a:ahLst/>
            <a:cxnLst/>
            <a:rect l="l" t="t" r="r" b="b"/>
            <a:pathLst>
              <a:path w="5172710" h="3987800">
                <a:moveTo>
                  <a:pt x="3362960" y="0"/>
                </a:moveTo>
                <a:cubicBezTo>
                  <a:pt x="4033520" y="8255"/>
                  <a:pt x="4612640" y="172720"/>
                  <a:pt x="5172710" y="528955"/>
                </a:cubicBezTo>
                <a:lnTo>
                  <a:pt x="5172710" y="3101340"/>
                </a:lnTo>
                <a:cubicBezTo>
                  <a:pt x="5187950" y="3599180"/>
                  <a:pt x="4732655" y="3999865"/>
                  <a:pt x="4286250" y="3987800"/>
                </a:cubicBezTo>
                <a:lnTo>
                  <a:pt x="57785" y="3987800"/>
                </a:lnTo>
                <a:cubicBezTo>
                  <a:pt x="19685" y="3790315"/>
                  <a:pt x="-635" y="3554730"/>
                  <a:pt x="0" y="3362960"/>
                </a:cubicBezTo>
                <a:cubicBezTo>
                  <a:pt x="-57785" y="1475740"/>
                  <a:pt x="1670685" y="-46355"/>
                  <a:pt x="3362960" y="0"/>
                </a:cubicBezTo>
                <a:close/>
              </a:path>
            </a:pathLst>
          </a:custGeom>
          <a:gradFill flip="none" rotWithShape="1">
            <a:gsLst>
              <a:gs pos="30000">
                <a:srgbClr val="004CC0"/>
              </a:gs>
              <a:gs pos="79000">
                <a:srgbClr val="0084B4"/>
              </a:gs>
            </a:gsLst>
            <a:lin ang="4800000" scaled="1"/>
          </a:gradFill>
        </p:spPr>
      </p:sp>
      <p:sp>
        <p:nvSpPr>
          <p:cNvPr id="46" name="Text 43"/>
          <p:cNvSpPr/>
          <p:nvPr/>
        </p:nvSpPr>
        <p:spPr>
          <a:xfrm>
            <a:off x="7019290" y="1320165"/>
            <a:ext cx="5172710" cy="3987800"/>
          </a:xfrm>
          <a:prstGeom prst="rect">
            <a:avLst/>
          </a:prstGeom>
          <a:noFill/>
        </p:spPr>
        <p:txBody>
          <a:bodyPr wrap="square" lIns="45720" tIns="91440" rIns="91440" bIns="45720" rtlCol="0" anchor="ctr"/>
          <a:lstStyle/>
          <a:p>
            <a:pPr marL="0" indent="0">
              <a:lnSpc>
                <a:spcPct val="100000"/>
              </a:lnSpc>
              <a:buNone/>
            </a:pPr>
            <a:endParaRPr lang="en-US" sz="1600" dirty="0"/>
          </a:p>
        </p:txBody>
      </p:sp>
      <p:pic>
        <p:nvPicPr>
          <p:cNvPr id="47" name="Image 1" descr="https://kimi-img.moonshot.cn/pub/slides/slides_tmpl/image/25-06-01-00:19:01-d0tintc75iks2gau4i10.png"/>
          <p:cNvPicPr>
            <a:picLocks noChangeAspect="1"/>
          </p:cNvPicPr>
          <p:nvPr/>
        </p:nvPicPr>
        <p:blipFill>
          <a:blip r:embed="rId2"/>
          <a:stretch>
            <a:fillRect/>
          </a:stretch>
        </p:blipFill>
        <p:spPr>
          <a:xfrm>
            <a:off x="7014845" y="16510"/>
            <a:ext cx="5175250" cy="5291455"/>
          </a:xfrm>
          <a:prstGeom prst="rect">
            <a:avLst/>
          </a:prstGeom>
        </p:spPr>
      </p:pic>
      <p:pic>
        <p:nvPicPr>
          <p:cNvPr id="48" name="Image 2" descr="https://kimi-img.moonshot.cn/pub/slides/slides_tmpl/image/25-06-01-00:18:56-d0tins475iks2gau4hvg.png"/>
          <p:cNvPicPr>
            <a:picLocks noChangeAspect="1"/>
          </p:cNvPicPr>
          <p:nvPr/>
        </p:nvPicPr>
        <p:blipFill>
          <a:blip r:embed="rId3"/>
          <a:stretch>
            <a:fillRect/>
          </a:stretch>
        </p:blipFill>
        <p:spPr>
          <a:xfrm>
            <a:off x="-55880" y="-8890"/>
            <a:ext cx="1739900" cy="1409700"/>
          </a:xfrm>
          <a:prstGeom prst="rect">
            <a:avLst/>
          </a:prstGeom>
        </p:spPr>
      </p:pic>
      <p:sp>
        <p:nvSpPr>
          <p:cNvPr id="13" name="Text 15"/>
          <p:cNvSpPr/>
          <p:nvPr/>
        </p:nvSpPr>
        <p:spPr>
          <a:xfrm>
            <a:off x="2593604" y="2532549"/>
            <a:ext cx="4125801" cy="654050"/>
          </a:xfrm>
          <a:prstGeom prst="rect">
            <a:avLst/>
          </a:prstGeom>
          <a:noFill/>
        </p:spPr>
        <p:txBody>
          <a:bodyPr wrap="square" lIns="91440" tIns="45720" rIns="91440" bIns="45720" rtlCol="0" anchor="t"/>
          <a:lstStyle/>
          <a:p>
            <a:pPr algn="ctr"/>
            <a:r>
              <a:rPr lang="en-US" altLang="zh-CN" sz="2400" b="1" dirty="0">
                <a:solidFill>
                  <a:schemeClr val="bg1"/>
                </a:solidFill>
                <a:latin typeface="黑体" panose="02010609060101010101" pitchFamily="49" charset="-122"/>
                <a:ea typeface="黑体" panose="02010609060101010101" pitchFamily="49" charset="-122"/>
              </a:rPr>
              <a:t>---</a:t>
            </a:r>
            <a:r>
              <a:rPr lang="zh-CN" altLang="en-US" sz="2400" b="1" dirty="0">
                <a:solidFill>
                  <a:schemeClr val="bg1"/>
                </a:solidFill>
                <a:latin typeface="黑体" panose="02010609060101010101" pitchFamily="49" charset="-122"/>
                <a:ea typeface="黑体" panose="02010609060101010101" pitchFamily="49" charset="-122"/>
              </a:rPr>
              <a:t>“小单元”筑牢“大平安”</a:t>
            </a:r>
            <a:endParaRPr lang="en-US" sz="2400" b="1" dirty="0">
              <a:solidFill>
                <a:schemeClr val="bg1"/>
              </a:solidFill>
              <a:latin typeface="黑体" panose="02010609060101010101" pitchFamily="49" charset="-122"/>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7" name="Shape 5"/>
          <p:cNvSpPr/>
          <p:nvPr/>
        </p:nvSpPr>
        <p:spPr>
          <a:xfrm>
            <a:off x="822325" y="1708785"/>
            <a:ext cx="3623310" cy="3623945"/>
          </a:xfrm>
          <a:prstGeom prst="ellipse">
            <a:avLst/>
          </a:prstGeom>
          <a:solidFill>
            <a:srgbClr val="1D3EBF"/>
          </a:solidFill>
        </p:spPr>
      </p:sp>
      <p:sp>
        <p:nvSpPr>
          <p:cNvPr id="8" name="Text 6"/>
          <p:cNvSpPr/>
          <p:nvPr/>
        </p:nvSpPr>
        <p:spPr>
          <a:xfrm>
            <a:off x="822325" y="1708785"/>
            <a:ext cx="3623310" cy="3623945"/>
          </a:xfrm>
          <a:prstGeom prst="rect">
            <a:avLst/>
          </a:prstGeom>
          <a:noFill/>
        </p:spPr>
        <p:txBody>
          <a:bodyPr wrap="square" lIns="45720" tIns="91440" rIns="91440" bIns="45720" rtlCol="0" anchor="ctr"/>
          <a:lstStyle/>
          <a:p>
            <a:pPr marL="0" indent="0">
              <a:lnSpc>
                <a:spcPct val="100000"/>
              </a:lnSpc>
              <a:buNone/>
            </a:pPr>
            <a:endParaRPr lang="en-US" sz="1600" dirty="0"/>
          </a:p>
        </p:txBody>
      </p:sp>
      <p:pic>
        <p:nvPicPr>
          <p:cNvPr id="9" name="Image 0" descr="https://kimi-img.moonshot.cn/pub/slides/slides_tmpl/image/25-06-01-00:19:02-d0tintk75iks2gau4i1g.png"/>
          <p:cNvPicPr>
            <a:picLocks noChangeAspect="1"/>
          </p:cNvPicPr>
          <p:nvPr/>
        </p:nvPicPr>
        <p:blipFill>
          <a:blip r:embed="rId1"/>
          <a:stretch>
            <a:fillRect/>
          </a:stretch>
        </p:blipFill>
        <p:spPr>
          <a:xfrm>
            <a:off x="1919605" y="2239010"/>
            <a:ext cx="2011680" cy="3346450"/>
          </a:xfrm>
          <a:prstGeom prst="rect">
            <a:avLst/>
          </a:prstGeom>
        </p:spPr>
      </p:pic>
      <p:sp>
        <p:nvSpPr>
          <p:cNvPr id="10" name="Text 7"/>
          <p:cNvSpPr/>
          <p:nvPr/>
        </p:nvSpPr>
        <p:spPr>
          <a:xfrm>
            <a:off x="1470025" y="2356485"/>
            <a:ext cx="1125220" cy="1485900"/>
          </a:xfrm>
          <a:prstGeom prst="rect">
            <a:avLst/>
          </a:prstGeom>
          <a:noFill/>
        </p:spPr>
        <p:txBody>
          <a:bodyPr wrap="square" lIns="91440" tIns="45720" rIns="91440" bIns="45720" rtlCol="0" anchor="t">
            <a:spAutoFit/>
          </a:bodyPr>
          <a:lstStyle/>
          <a:p>
            <a:pPr marL="0" indent="0" algn="l">
              <a:lnSpc>
                <a:spcPct val="100000"/>
              </a:lnSpc>
              <a:buNone/>
            </a:pPr>
            <a:r>
              <a:rPr lang="en-US" sz="9600" dirty="0">
                <a:solidFill>
                  <a:srgbClr val="FFFFFF"/>
                </a:solidFill>
                <a:latin typeface="MiSans" panose="00000500000000000000" pitchFamily="34" charset="-122"/>
                <a:ea typeface="MiSans" panose="00000500000000000000" pitchFamily="34" charset="-122"/>
                <a:cs typeface="MiSans" panose="00000500000000000000" pitchFamily="34" charset="-120"/>
              </a:rPr>
              <a:t>目</a:t>
            </a:r>
            <a:endParaRPr lang="en-US" sz="1600" dirty="0"/>
          </a:p>
        </p:txBody>
      </p:sp>
      <p:sp>
        <p:nvSpPr>
          <p:cNvPr id="11" name="Text 8"/>
          <p:cNvSpPr/>
          <p:nvPr/>
        </p:nvSpPr>
        <p:spPr>
          <a:xfrm>
            <a:off x="2576195" y="3487420"/>
            <a:ext cx="1377950" cy="1244600"/>
          </a:xfrm>
          <a:prstGeom prst="rect">
            <a:avLst/>
          </a:prstGeom>
          <a:noFill/>
        </p:spPr>
        <p:txBody>
          <a:bodyPr wrap="square" lIns="91440" tIns="45720" rIns="91440" bIns="45720" rtlCol="0" anchor="t">
            <a:spAutoFit/>
          </a:bodyPr>
          <a:lstStyle/>
          <a:p>
            <a:pPr marL="0" indent="0" algn="l">
              <a:lnSpc>
                <a:spcPct val="100000"/>
              </a:lnSpc>
              <a:buNone/>
            </a:pPr>
            <a:r>
              <a:rPr lang="en-US" sz="8000" dirty="0">
                <a:solidFill>
                  <a:srgbClr val="FFFFFF"/>
                </a:solidFill>
                <a:latin typeface="MiSans" panose="00000500000000000000" pitchFamily="34" charset="-122"/>
                <a:ea typeface="MiSans" panose="00000500000000000000" pitchFamily="34" charset="-122"/>
                <a:cs typeface="MiSans" panose="00000500000000000000" pitchFamily="34" charset="-120"/>
              </a:rPr>
              <a:t>录</a:t>
            </a:r>
            <a:endParaRPr lang="en-US" sz="1600" dirty="0"/>
          </a:p>
        </p:txBody>
      </p:sp>
      <p:sp>
        <p:nvSpPr>
          <p:cNvPr id="12" name="Text 9"/>
          <p:cNvSpPr/>
          <p:nvPr/>
        </p:nvSpPr>
        <p:spPr>
          <a:xfrm>
            <a:off x="1267460" y="4068445"/>
            <a:ext cx="1433195" cy="244475"/>
          </a:xfrm>
          <a:prstGeom prst="rect">
            <a:avLst/>
          </a:prstGeom>
          <a:noFill/>
        </p:spPr>
        <p:txBody>
          <a:bodyPr wrap="square" lIns="91440" tIns="45720" rIns="91440" bIns="45720" rtlCol="0" anchor="t">
            <a:spAutoFit/>
          </a:bodyPr>
          <a:lstStyle/>
          <a:p>
            <a:pPr marL="0" indent="0" algn="r">
              <a:lnSpc>
                <a:spcPct val="100000"/>
              </a:lnSpc>
              <a:buNone/>
            </a:pPr>
            <a:r>
              <a:rPr lang="en-US" sz="1400" dirty="0">
                <a:solidFill>
                  <a:srgbClr val="FFFFFF"/>
                </a:solidFill>
                <a:latin typeface="MiSans" panose="00000500000000000000" pitchFamily="34" charset="-122"/>
                <a:ea typeface="MiSans" panose="00000500000000000000" pitchFamily="34" charset="-122"/>
                <a:cs typeface="MiSans" panose="00000500000000000000" pitchFamily="34" charset="-120"/>
              </a:rPr>
              <a:t>CONTENTS</a:t>
            </a:r>
            <a:endParaRPr lang="en-US" sz="1600" dirty="0"/>
          </a:p>
        </p:txBody>
      </p:sp>
      <p:sp>
        <p:nvSpPr>
          <p:cNvPr id="13" name="Shape 10"/>
          <p:cNvSpPr/>
          <p:nvPr>
            <p:custDataLst>
              <p:tags r:id="rId2"/>
            </p:custDataLst>
          </p:nvPr>
        </p:nvSpPr>
        <p:spPr>
          <a:xfrm>
            <a:off x="5067935" y="1088390"/>
            <a:ext cx="763905" cy="763905"/>
          </a:xfrm>
          <a:prstGeom prst="roundRect">
            <a:avLst/>
          </a:prstGeom>
          <a:solidFill>
            <a:srgbClr val="000000">
              <a:alpha val="0"/>
            </a:srgbClr>
          </a:solidFill>
          <a:ln w="19050">
            <a:solidFill>
              <a:srgbClr val="1D3EBF"/>
            </a:solidFill>
            <a:prstDash val="solid"/>
          </a:ln>
        </p:spPr>
      </p:sp>
      <p:sp>
        <p:nvSpPr>
          <p:cNvPr id="14" name="Text 11"/>
          <p:cNvSpPr/>
          <p:nvPr/>
        </p:nvSpPr>
        <p:spPr>
          <a:xfrm>
            <a:off x="5067935" y="1088390"/>
            <a:ext cx="763905" cy="76390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5" name="Text 12"/>
          <p:cNvSpPr/>
          <p:nvPr>
            <p:custDataLst>
              <p:tags r:id="rId3"/>
            </p:custDataLst>
          </p:nvPr>
        </p:nvSpPr>
        <p:spPr>
          <a:xfrm>
            <a:off x="5121565" y="1205679"/>
            <a:ext cx="656208" cy="438150"/>
          </a:xfrm>
          <a:prstGeom prst="rect">
            <a:avLst/>
          </a:prstGeom>
          <a:noFill/>
        </p:spPr>
        <p:txBody>
          <a:bodyPr wrap="square" lIns="91440" tIns="45720" rIns="91440" bIns="45720" rtlCol="0" anchor="t">
            <a:spAutoFit/>
          </a:bodyPr>
          <a:lstStyle/>
          <a:p>
            <a:pPr marL="0" indent="0" algn="ctr">
              <a:lnSpc>
                <a:spcPct val="100000"/>
              </a:lnSpc>
              <a:buNone/>
            </a:pPr>
            <a:r>
              <a:rPr lang="en-US" sz="2800" b="1" dirty="0">
                <a:solidFill>
                  <a:srgbClr val="1D3EBF"/>
                </a:solidFill>
                <a:latin typeface="MiSans" panose="00000500000000000000" pitchFamily="34" charset="-122"/>
                <a:ea typeface="MiSans" panose="00000500000000000000" pitchFamily="34" charset="-122"/>
                <a:cs typeface="MiSans" panose="00000500000000000000" pitchFamily="34" charset="-120"/>
              </a:rPr>
              <a:t>01</a:t>
            </a:r>
            <a:endParaRPr lang="en-US" sz="1600" dirty="0"/>
          </a:p>
        </p:txBody>
      </p:sp>
      <p:sp>
        <p:nvSpPr>
          <p:cNvPr id="16" name="Text 13"/>
          <p:cNvSpPr/>
          <p:nvPr>
            <p:custDataLst>
              <p:tags r:id="rId4"/>
            </p:custDataLst>
          </p:nvPr>
        </p:nvSpPr>
        <p:spPr>
          <a:xfrm>
            <a:off x="5984240" y="1240155"/>
            <a:ext cx="5948045" cy="368300"/>
          </a:xfrm>
          <a:prstGeom prst="rect">
            <a:avLst/>
          </a:prstGeom>
          <a:noFill/>
        </p:spPr>
        <p:txBody>
          <a:bodyPr wrap="square" lIns="91440" tIns="45720" rIns="91440" bIns="45720" rtlCol="0" anchor="t">
            <a:spAutoFit/>
          </a:bodyPr>
          <a:lstStyle/>
          <a:p>
            <a:pPr marL="0" indent="0" algn="just">
              <a:lnSpc>
                <a:spcPct val="100000"/>
              </a:lnSpc>
              <a:buNone/>
            </a:pPr>
            <a:r>
              <a:rPr lang="en-US" sz="2400" b="1" dirty="0">
                <a:solidFill>
                  <a:srgbClr val="2B2F36"/>
                </a:solidFill>
                <a:latin typeface="MiSans" panose="00000500000000000000" pitchFamily="34" charset="-122"/>
                <a:ea typeface="MiSans" panose="00000500000000000000" pitchFamily="34" charset="-122"/>
                <a:cs typeface="MiSans" panose="00000500000000000000" pitchFamily="34" charset="-120"/>
              </a:rPr>
              <a:t>背景与需求</a:t>
            </a:r>
            <a:endParaRPr lang="en-US" sz="1600" dirty="0"/>
          </a:p>
        </p:txBody>
      </p:sp>
      <p:sp>
        <p:nvSpPr>
          <p:cNvPr id="17" name="Shape 14"/>
          <p:cNvSpPr/>
          <p:nvPr>
            <p:custDataLst>
              <p:tags r:id="rId5"/>
            </p:custDataLst>
          </p:nvPr>
        </p:nvSpPr>
        <p:spPr>
          <a:xfrm>
            <a:off x="5090795" y="1954530"/>
            <a:ext cx="6228080" cy="7620"/>
          </a:xfrm>
          <a:prstGeom prst="line">
            <a:avLst/>
          </a:prstGeom>
          <a:noFill/>
          <a:ln w="19050">
            <a:solidFill>
              <a:srgbClr val="1D3EBF"/>
            </a:solidFill>
            <a:prstDash val="solid"/>
            <a:headEnd type="none"/>
            <a:tailEnd type="none"/>
          </a:ln>
        </p:spPr>
      </p:sp>
      <p:sp>
        <p:nvSpPr>
          <p:cNvPr id="18" name="Shape 15"/>
          <p:cNvSpPr/>
          <p:nvPr>
            <p:custDataLst>
              <p:tags r:id="rId6"/>
            </p:custDataLst>
          </p:nvPr>
        </p:nvSpPr>
        <p:spPr>
          <a:xfrm>
            <a:off x="5067935" y="2153920"/>
            <a:ext cx="763905" cy="763905"/>
          </a:xfrm>
          <a:prstGeom prst="roundRect">
            <a:avLst/>
          </a:prstGeom>
          <a:solidFill>
            <a:srgbClr val="000000">
              <a:alpha val="0"/>
            </a:srgbClr>
          </a:solidFill>
          <a:ln w="19050">
            <a:solidFill>
              <a:srgbClr val="1D3EBF"/>
            </a:solidFill>
            <a:prstDash val="solid"/>
          </a:ln>
        </p:spPr>
      </p:sp>
      <p:sp>
        <p:nvSpPr>
          <p:cNvPr id="19" name="Text 16"/>
          <p:cNvSpPr/>
          <p:nvPr/>
        </p:nvSpPr>
        <p:spPr>
          <a:xfrm>
            <a:off x="5067935" y="2153920"/>
            <a:ext cx="763905" cy="76390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0" name="Text 17"/>
          <p:cNvSpPr/>
          <p:nvPr>
            <p:custDataLst>
              <p:tags r:id="rId7"/>
            </p:custDataLst>
          </p:nvPr>
        </p:nvSpPr>
        <p:spPr>
          <a:xfrm>
            <a:off x="5121565" y="2271209"/>
            <a:ext cx="656208" cy="438150"/>
          </a:xfrm>
          <a:prstGeom prst="rect">
            <a:avLst/>
          </a:prstGeom>
          <a:noFill/>
        </p:spPr>
        <p:txBody>
          <a:bodyPr wrap="square" lIns="91440" tIns="45720" rIns="91440" bIns="45720" rtlCol="0" anchor="t">
            <a:spAutoFit/>
          </a:bodyPr>
          <a:lstStyle/>
          <a:p>
            <a:pPr marL="0" indent="0" algn="ctr">
              <a:lnSpc>
                <a:spcPct val="100000"/>
              </a:lnSpc>
              <a:buNone/>
            </a:pPr>
            <a:r>
              <a:rPr lang="en-US" sz="2800" b="1" dirty="0">
                <a:solidFill>
                  <a:srgbClr val="1D3EBF"/>
                </a:solidFill>
                <a:latin typeface="MiSans" panose="00000500000000000000" pitchFamily="34" charset="-122"/>
                <a:ea typeface="MiSans" panose="00000500000000000000" pitchFamily="34" charset="-122"/>
                <a:cs typeface="MiSans" panose="00000500000000000000" pitchFamily="34" charset="-120"/>
              </a:rPr>
              <a:t>02</a:t>
            </a:r>
            <a:endParaRPr lang="en-US" sz="1600" dirty="0"/>
          </a:p>
        </p:txBody>
      </p:sp>
      <p:sp>
        <p:nvSpPr>
          <p:cNvPr id="21" name="Text 18"/>
          <p:cNvSpPr/>
          <p:nvPr>
            <p:custDataLst>
              <p:tags r:id="rId8"/>
            </p:custDataLst>
          </p:nvPr>
        </p:nvSpPr>
        <p:spPr>
          <a:xfrm>
            <a:off x="5984240" y="2305685"/>
            <a:ext cx="5948045" cy="368300"/>
          </a:xfrm>
          <a:prstGeom prst="rect">
            <a:avLst/>
          </a:prstGeom>
          <a:noFill/>
        </p:spPr>
        <p:txBody>
          <a:bodyPr wrap="square" lIns="91440" tIns="45720" rIns="91440" bIns="45720" rtlCol="0" anchor="t">
            <a:spAutoFit/>
          </a:bodyPr>
          <a:lstStyle/>
          <a:p>
            <a:pPr marL="0" indent="0" algn="just">
              <a:lnSpc>
                <a:spcPct val="100000"/>
              </a:lnSpc>
              <a:buNone/>
            </a:pPr>
            <a:r>
              <a:rPr lang="en-US" sz="2400" b="1" dirty="0">
                <a:solidFill>
                  <a:srgbClr val="2B2F36"/>
                </a:solidFill>
                <a:latin typeface="MiSans" panose="00000500000000000000" pitchFamily="34" charset="-122"/>
                <a:ea typeface="MiSans" panose="00000500000000000000" pitchFamily="34" charset="-122"/>
                <a:cs typeface="MiSans" panose="00000500000000000000" pitchFamily="34" charset="-120"/>
              </a:rPr>
              <a:t>现状与痛点</a:t>
            </a:r>
            <a:endParaRPr lang="en-US" sz="1600" dirty="0"/>
          </a:p>
        </p:txBody>
      </p:sp>
      <p:sp>
        <p:nvSpPr>
          <p:cNvPr id="22" name="Shape 19"/>
          <p:cNvSpPr/>
          <p:nvPr>
            <p:custDataLst>
              <p:tags r:id="rId9"/>
            </p:custDataLst>
          </p:nvPr>
        </p:nvSpPr>
        <p:spPr>
          <a:xfrm>
            <a:off x="5090795" y="3020060"/>
            <a:ext cx="6228080" cy="7620"/>
          </a:xfrm>
          <a:prstGeom prst="line">
            <a:avLst/>
          </a:prstGeom>
          <a:noFill/>
          <a:ln w="19050">
            <a:solidFill>
              <a:srgbClr val="1D3EBF"/>
            </a:solidFill>
            <a:prstDash val="solid"/>
            <a:headEnd type="none"/>
            <a:tailEnd type="none"/>
          </a:ln>
        </p:spPr>
      </p:sp>
      <p:sp>
        <p:nvSpPr>
          <p:cNvPr id="23" name="Shape 20"/>
          <p:cNvSpPr/>
          <p:nvPr>
            <p:custDataLst>
              <p:tags r:id="rId10"/>
            </p:custDataLst>
          </p:nvPr>
        </p:nvSpPr>
        <p:spPr>
          <a:xfrm>
            <a:off x="5067935" y="3219450"/>
            <a:ext cx="763905" cy="763905"/>
          </a:xfrm>
          <a:prstGeom prst="roundRect">
            <a:avLst/>
          </a:prstGeom>
          <a:solidFill>
            <a:srgbClr val="000000">
              <a:alpha val="0"/>
            </a:srgbClr>
          </a:solidFill>
          <a:ln w="19050">
            <a:solidFill>
              <a:srgbClr val="1D3EBF"/>
            </a:solidFill>
            <a:prstDash val="solid"/>
          </a:ln>
        </p:spPr>
      </p:sp>
      <p:sp>
        <p:nvSpPr>
          <p:cNvPr id="24" name="Text 21"/>
          <p:cNvSpPr/>
          <p:nvPr/>
        </p:nvSpPr>
        <p:spPr>
          <a:xfrm>
            <a:off x="5067935" y="3219450"/>
            <a:ext cx="763905" cy="76390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5" name="Text 22"/>
          <p:cNvSpPr/>
          <p:nvPr>
            <p:custDataLst>
              <p:tags r:id="rId11"/>
            </p:custDataLst>
          </p:nvPr>
        </p:nvSpPr>
        <p:spPr>
          <a:xfrm>
            <a:off x="5121565" y="3336739"/>
            <a:ext cx="656208" cy="438150"/>
          </a:xfrm>
          <a:prstGeom prst="rect">
            <a:avLst/>
          </a:prstGeom>
          <a:noFill/>
        </p:spPr>
        <p:txBody>
          <a:bodyPr wrap="square" lIns="91440" tIns="45720" rIns="91440" bIns="45720" rtlCol="0" anchor="t">
            <a:spAutoFit/>
          </a:bodyPr>
          <a:lstStyle/>
          <a:p>
            <a:pPr marL="0" indent="0" algn="ctr">
              <a:lnSpc>
                <a:spcPct val="100000"/>
              </a:lnSpc>
              <a:buNone/>
            </a:pPr>
            <a:r>
              <a:rPr lang="en-US" sz="2800" b="1" dirty="0">
                <a:solidFill>
                  <a:srgbClr val="1D3EBF"/>
                </a:solidFill>
                <a:latin typeface="MiSans" panose="00000500000000000000" pitchFamily="34" charset="-122"/>
                <a:ea typeface="MiSans" panose="00000500000000000000" pitchFamily="34" charset="-122"/>
                <a:cs typeface="MiSans" panose="00000500000000000000" pitchFamily="34" charset="-120"/>
              </a:rPr>
              <a:t>03</a:t>
            </a:r>
            <a:endParaRPr lang="en-US" sz="1600" dirty="0"/>
          </a:p>
        </p:txBody>
      </p:sp>
      <p:sp>
        <p:nvSpPr>
          <p:cNvPr id="26" name="Text 23"/>
          <p:cNvSpPr/>
          <p:nvPr>
            <p:custDataLst>
              <p:tags r:id="rId12"/>
            </p:custDataLst>
          </p:nvPr>
        </p:nvSpPr>
        <p:spPr>
          <a:xfrm>
            <a:off x="5984240" y="3371215"/>
            <a:ext cx="3459437" cy="461665"/>
          </a:xfrm>
          <a:prstGeom prst="rect">
            <a:avLst/>
          </a:prstGeom>
          <a:noFill/>
        </p:spPr>
        <p:txBody>
          <a:bodyPr wrap="square" lIns="91440" tIns="45720" rIns="91440" bIns="45720" rtlCol="0" anchor="t">
            <a:spAutoFit/>
          </a:bodyPr>
          <a:lstStyle/>
          <a:p>
            <a:pPr marL="0" indent="0" algn="just">
              <a:lnSpc>
                <a:spcPct val="100000"/>
              </a:lnSpc>
              <a:buNone/>
            </a:pPr>
            <a:r>
              <a:rPr lang="en-US" sz="2400" b="1" dirty="0">
                <a:solidFill>
                  <a:srgbClr val="2B2F36"/>
                </a:solidFill>
                <a:latin typeface="MiSans" panose="00000500000000000000" pitchFamily="34" charset="-122"/>
                <a:ea typeface="MiSans" panose="00000500000000000000" pitchFamily="34" charset="-122"/>
                <a:cs typeface="MiSans" panose="00000500000000000000" pitchFamily="34" charset="-120"/>
              </a:rPr>
              <a:t>方案总体设计</a:t>
            </a:r>
            <a:endParaRPr lang="en-US" sz="1600" dirty="0"/>
          </a:p>
        </p:txBody>
      </p:sp>
      <p:sp>
        <p:nvSpPr>
          <p:cNvPr id="27" name="Shape 24"/>
          <p:cNvSpPr/>
          <p:nvPr>
            <p:custDataLst>
              <p:tags r:id="rId13"/>
            </p:custDataLst>
          </p:nvPr>
        </p:nvSpPr>
        <p:spPr>
          <a:xfrm>
            <a:off x="5090795" y="4085590"/>
            <a:ext cx="6228080" cy="7620"/>
          </a:xfrm>
          <a:prstGeom prst="line">
            <a:avLst/>
          </a:prstGeom>
          <a:noFill/>
          <a:ln w="19050">
            <a:solidFill>
              <a:srgbClr val="1D3EBF"/>
            </a:solidFill>
            <a:prstDash val="solid"/>
            <a:headEnd type="none"/>
            <a:tailEnd type="none"/>
          </a:ln>
        </p:spPr>
      </p:sp>
      <p:sp>
        <p:nvSpPr>
          <p:cNvPr id="28" name="Shape 25"/>
          <p:cNvSpPr/>
          <p:nvPr>
            <p:custDataLst>
              <p:tags r:id="rId14"/>
            </p:custDataLst>
          </p:nvPr>
        </p:nvSpPr>
        <p:spPr>
          <a:xfrm>
            <a:off x="5067935" y="4284980"/>
            <a:ext cx="763905" cy="763905"/>
          </a:xfrm>
          <a:prstGeom prst="roundRect">
            <a:avLst/>
          </a:prstGeom>
          <a:solidFill>
            <a:srgbClr val="000000">
              <a:alpha val="0"/>
            </a:srgbClr>
          </a:solidFill>
          <a:ln w="19050">
            <a:solidFill>
              <a:srgbClr val="1D3EBF"/>
            </a:solidFill>
            <a:prstDash val="solid"/>
          </a:ln>
        </p:spPr>
      </p:sp>
      <p:sp>
        <p:nvSpPr>
          <p:cNvPr id="29" name="Text 26"/>
          <p:cNvSpPr/>
          <p:nvPr/>
        </p:nvSpPr>
        <p:spPr>
          <a:xfrm>
            <a:off x="5067935" y="4284980"/>
            <a:ext cx="763905" cy="76390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0" name="Text 27"/>
          <p:cNvSpPr/>
          <p:nvPr>
            <p:custDataLst>
              <p:tags r:id="rId15"/>
            </p:custDataLst>
          </p:nvPr>
        </p:nvSpPr>
        <p:spPr>
          <a:xfrm>
            <a:off x="5121565" y="4402269"/>
            <a:ext cx="656208" cy="438150"/>
          </a:xfrm>
          <a:prstGeom prst="rect">
            <a:avLst/>
          </a:prstGeom>
          <a:noFill/>
        </p:spPr>
        <p:txBody>
          <a:bodyPr wrap="square" lIns="91440" tIns="45720" rIns="91440" bIns="45720" rtlCol="0" anchor="t">
            <a:spAutoFit/>
          </a:bodyPr>
          <a:lstStyle/>
          <a:p>
            <a:pPr marL="0" indent="0" algn="ctr">
              <a:lnSpc>
                <a:spcPct val="100000"/>
              </a:lnSpc>
              <a:buNone/>
            </a:pPr>
            <a:r>
              <a:rPr lang="en-US" sz="2800" b="1" dirty="0">
                <a:solidFill>
                  <a:srgbClr val="1D3EBF"/>
                </a:solidFill>
                <a:latin typeface="MiSans" panose="00000500000000000000" pitchFamily="34" charset="-122"/>
                <a:ea typeface="MiSans" panose="00000500000000000000" pitchFamily="34" charset="-122"/>
                <a:cs typeface="MiSans" panose="00000500000000000000" pitchFamily="34" charset="-120"/>
              </a:rPr>
              <a:t>04</a:t>
            </a:r>
            <a:endParaRPr lang="en-US" sz="1600" dirty="0"/>
          </a:p>
        </p:txBody>
      </p:sp>
      <p:sp>
        <p:nvSpPr>
          <p:cNvPr id="31" name="Text 28"/>
          <p:cNvSpPr/>
          <p:nvPr>
            <p:custDataLst>
              <p:tags r:id="rId16"/>
            </p:custDataLst>
          </p:nvPr>
        </p:nvSpPr>
        <p:spPr>
          <a:xfrm>
            <a:off x="5984240" y="4436745"/>
            <a:ext cx="3382597" cy="460375"/>
          </a:xfrm>
          <a:prstGeom prst="rect">
            <a:avLst/>
          </a:prstGeom>
          <a:noFill/>
        </p:spPr>
        <p:txBody>
          <a:bodyPr wrap="square" lIns="91440" tIns="45720" rIns="91440" bIns="45720" rtlCol="0" anchor="t">
            <a:spAutoFit/>
          </a:bodyPr>
          <a:lstStyle/>
          <a:p>
            <a:pPr marL="0" indent="0" algn="just">
              <a:lnSpc>
                <a:spcPct val="100000"/>
              </a:lnSpc>
              <a:buNone/>
            </a:pPr>
            <a:r>
              <a:rPr lang="zh-CN" altLang="en-US" sz="2400" b="1" dirty="0">
                <a:solidFill>
                  <a:srgbClr val="2B2F36"/>
                </a:solidFill>
                <a:latin typeface="MiSans" panose="00000500000000000000" pitchFamily="34" charset="-122"/>
                <a:ea typeface="MiSans" panose="00000500000000000000" pitchFamily="34" charset="-122"/>
                <a:cs typeface="MiSans" panose="00000500000000000000" pitchFamily="34" charset="-120"/>
                <a:sym typeface="+mn-ea"/>
              </a:rPr>
              <a:t>功能特点</a:t>
            </a:r>
            <a:endParaRPr lang="en-US" sz="1600" dirty="0"/>
          </a:p>
        </p:txBody>
      </p:sp>
      <p:sp>
        <p:nvSpPr>
          <p:cNvPr id="32" name="Shape 29"/>
          <p:cNvSpPr/>
          <p:nvPr>
            <p:custDataLst>
              <p:tags r:id="rId17"/>
            </p:custDataLst>
          </p:nvPr>
        </p:nvSpPr>
        <p:spPr>
          <a:xfrm>
            <a:off x="5090795" y="5151120"/>
            <a:ext cx="6228080" cy="7620"/>
          </a:xfrm>
          <a:prstGeom prst="line">
            <a:avLst/>
          </a:prstGeom>
          <a:noFill/>
          <a:ln w="19050">
            <a:solidFill>
              <a:srgbClr val="1D3EBF"/>
            </a:solidFill>
            <a:prstDash val="solid"/>
            <a:headEnd type="none"/>
            <a:tailEnd type="none"/>
          </a:ln>
        </p:spPr>
      </p:sp>
      <p:sp>
        <p:nvSpPr>
          <p:cNvPr id="33" name="Shape 30"/>
          <p:cNvSpPr/>
          <p:nvPr>
            <p:custDataLst>
              <p:tags r:id="rId18"/>
            </p:custDataLst>
          </p:nvPr>
        </p:nvSpPr>
        <p:spPr>
          <a:xfrm>
            <a:off x="5067935" y="5350510"/>
            <a:ext cx="763905" cy="763905"/>
          </a:xfrm>
          <a:prstGeom prst="roundRect">
            <a:avLst/>
          </a:prstGeom>
          <a:solidFill>
            <a:srgbClr val="000000">
              <a:alpha val="0"/>
            </a:srgbClr>
          </a:solidFill>
          <a:ln w="19050">
            <a:solidFill>
              <a:srgbClr val="1D3EBF"/>
            </a:solidFill>
            <a:prstDash val="solid"/>
          </a:ln>
        </p:spPr>
      </p:sp>
      <p:sp>
        <p:nvSpPr>
          <p:cNvPr id="34" name="Text 31"/>
          <p:cNvSpPr/>
          <p:nvPr/>
        </p:nvSpPr>
        <p:spPr>
          <a:xfrm>
            <a:off x="5067935" y="5350510"/>
            <a:ext cx="763905" cy="76390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5" name="Text 32"/>
          <p:cNvSpPr/>
          <p:nvPr>
            <p:custDataLst>
              <p:tags r:id="rId19"/>
            </p:custDataLst>
          </p:nvPr>
        </p:nvSpPr>
        <p:spPr>
          <a:xfrm>
            <a:off x="5121565" y="5467799"/>
            <a:ext cx="656208" cy="438150"/>
          </a:xfrm>
          <a:prstGeom prst="rect">
            <a:avLst/>
          </a:prstGeom>
          <a:noFill/>
        </p:spPr>
        <p:txBody>
          <a:bodyPr wrap="square" lIns="91440" tIns="45720" rIns="91440" bIns="45720" rtlCol="0" anchor="t">
            <a:spAutoFit/>
          </a:bodyPr>
          <a:lstStyle/>
          <a:p>
            <a:pPr marL="0" indent="0" algn="ctr">
              <a:lnSpc>
                <a:spcPct val="100000"/>
              </a:lnSpc>
              <a:buNone/>
            </a:pPr>
            <a:r>
              <a:rPr lang="en-US" sz="2800" b="1" dirty="0">
                <a:solidFill>
                  <a:srgbClr val="1D3EBF"/>
                </a:solidFill>
                <a:latin typeface="MiSans" panose="00000500000000000000" pitchFamily="34" charset="-122"/>
                <a:ea typeface="MiSans" panose="00000500000000000000" pitchFamily="34" charset="-122"/>
                <a:cs typeface="MiSans" panose="00000500000000000000" pitchFamily="34" charset="-120"/>
              </a:rPr>
              <a:t>05</a:t>
            </a:r>
            <a:endParaRPr lang="en-US" sz="1600" dirty="0"/>
          </a:p>
        </p:txBody>
      </p:sp>
      <p:sp>
        <p:nvSpPr>
          <p:cNvPr id="36" name="Text 33"/>
          <p:cNvSpPr/>
          <p:nvPr>
            <p:custDataLst>
              <p:tags r:id="rId20"/>
            </p:custDataLst>
          </p:nvPr>
        </p:nvSpPr>
        <p:spPr>
          <a:xfrm>
            <a:off x="5984240" y="5502275"/>
            <a:ext cx="5948045" cy="460375"/>
          </a:xfrm>
          <a:prstGeom prst="rect">
            <a:avLst/>
          </a:prstGeom>
          <a:noFill/>
        </p:spPr>
        <p:txBody>
          <a:bodyPr wrap="square" lIns="91440" tIns="45720" rIns="91440" bIns="45720" rtlCol="0" anchor="t">
            <a:spAutoFit/>
          </a:bodyPr>
          <a:lstStyle/>
          <a:p>
            <a:pPr marL="0" indent="0" algn="just">
              <a:lnSpc>
                <a:spcPct val="100000"/>
              </a:lnSpc>
              <a:buNone/>
            </a:pPr>
            <a:r>
              <a:rPr lang="zh-CN" altLang="en-US" sz="2400" b="1" dirty="0">
                <a:solidFill>
                  <a:srgbClr val="2B2F36"/>
                </a:solidFill>
                <a:latin typeface="MiSans" panose="00000500000000000000" pitchFamily="34" charset="-122"/>
                <a:ea typeface="MiSans" panose="00000500000000000000" pitchFamily="34" charset="-122"/>
                <a:cs typeface="MiSans" panose="00000500000000000000" pitchFamily="34" charset="-120"/>
              </a:rPr>
              <a:t>预算清单</a:t>
            </a:r>
            <a:endParaRPr lang="zh-CN" altLang="en-US" sz="2400" b="1" dirty="0">
              <a:solidFill>
                <a:srgbClr val="2B2F36"/>
              </a:solidFill>
              <a:latin typeface="MiSans" panose="00000500000000000000" pitchFamily="34" charset="-122"/>
              <a:ea typeface="MiSans" panose="00000500000000000000" pitchFamily="34" charset="-122"/>
              <a:cs typeface="MiSans" panose="00000500000000000000" pitchFamily="34" charset="-120"/>
            </a:endParaRPr>
          </a:p>
        </p:txBody>
      </p:sp>
      <p:sp>
        <p:nvSpPr>
          <p:cNvPr id="37" name="Shape 34"/>
          <p:cNvSpPr/>
          <p:nvPr>
            <p:custDataLst>
              <p:tags r:id="rId21"/>
            </p:custDataLst>
          </p:nvPr>
        </p:nvSpPr>
        <p:spPr>
          <a:xfrm>
            <a:off x="5090795" y="6216650"/>
            <a:ext cx="6228080" cy="7620"/>
          </a:xfrm>
          <a:prstGeom prst="line">
            <a:avLst/>
          </a:prstGeom>
          <a:noFill/>
          <a:ln w="19050">
            <a:solidFill>
              <a:srgbClr val="1D3EBF"/>
            </a:solidFill>
            <a:prstDash val="solid"/>
            <a:headEnd type="none"/>
            <a:tailEnd type="none"/>
          </a:ln>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pic>
        <p:nvPicPr>
          <p:cNvPr id="7" name="Image 0" descr="https://kimi-img.moonshot.cn/pub/slides/slides_tmpl/image/25-06-01-00:19:04-d0tinu475iks2gau4i20.png"/>
          <p:cNvPicPr>
            <a:picLocks noChangeAspect="1"/>
          </p:cNvPicPr>
          <p:nvPr/>
        </p:nvPicPr>
        <p:blipFill>
          <a:blip r:embed="rId1"/>
          <a:stretch>
            <a:fillRect/>
          </a:stretch>
        </p:blipFill>
        <p:spPr>
          <a:xfrm>
            <a:off x="0" y="0"/>
            <a:ext cx="12203430" cy="6842760"/>
          </a:xfrm>
          <a:prstGeom prst="rect">
            <a:avLst/>
          </a:prstGeom>
        </p:spPr>
      </p:pic>
      <p:sp>
        <p:nvSpPr>
          <p:cNvPr id="8" name="Shape 5"/>
          <p:cNvSpPr/>
          <p:nvPr/>
        </p:nvSpPr>
        <p:spPr>
          <a:xfrm>
            <a:off x="-27940" y="-8890"/>
            <a:ext cx="12247880" cy="6875780"/>
          </a:xfrm>
          <a:prstGeom prst="rect">
            <a:avLst/>
          </a:prstGeom>
          <a:solidFill>
            <a:srgbClr val="1D3EBF">
              <a:alpha val="94902"/>
            </a:srgbClr>
          </a:solidFill>
        </p:spPr>
      </p:sp>
      <p:sp>
        <p:nvSpPr>
          <p:cNvPr id="9" name="Text 6"/>
          <p:cNvSpPr/>
          <p:nvPr/>
        </p:nvSpPr>
        <p:spPr>
          <a:xfrm>
            <a:off x="-27940" y="-8890"/>
            <a:ext cx="12247880" cy="687578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0" name="Text 7"/>
          <p:cNvSpPr/>
          <p:nvPr/>
        </p:nvSpPr>
        <p:spPr>
          <a:xfrm>
            <a:off x="4060825" y="2246630"/>
            <a:ext cx="6873875" cy="920750"/>
          </a:xfrm>
          <a:prstGeom prst="rect">
            <a:avLst/>
          </a:prstGeom>
          <a:noFill/>
        </p:spPr>
        <p:txBody>
          <a:bodyPr wrap="square" lIns="91440" tIns="45720" rIns="91440" bIns="45720" rtlCol="0" anchor="t">
            <a:spAutoFit/>
          </a:bodyPr>
          <a:lstStyle/>
          <a:p>
            <a:pPr marL="0" indent="0" algn="l">
              <a:lnSpc>
                <a:spcPct val="100000"/>
              </a:lnSpc>
              <a:buNone/>
            </a:pPr>
            <a:r>
              <a:rPr lang="en-US" sz="6000" dirty="0">
                <a:solidFill>
                  <a:srgbClr val="FFFFFF"/>
                </a:solidFill>
                <a:latin typeface="MiSans" panose="00000500000000000000" pitchFamily="34" charset="-122"/>
                <a:ea typeface="MiSans" panose="00000500000000000000" pitchFamily="34" charset="-122"/>
                <a:cs typeface="MiSans" panose="00000500000000000000" pitchFamily="34" charset="-120"/>
              </a:rPr>
              <a:t>背景与需求</a:t>
            </a:r>
            <a:endParaRPr lang="en-US" sz="1600" dirty="0"/>
          </a:p>
        </p:txBody>
      </p:sp>
      <p:sp>
        <p:nvSpPr>
          <p:cNvPr id="11" name="Shape 8"/>
          <p:cNvSpPr/>
          <p:nvPr/>
        </p:nvSpPr>
        <p:spPr>
          <a:xfrm>
            <a:off x="3870960" y="2246630"/>
            <a:ext cx="0" cy="1938020"/>
          </a:xfrm>
          <a:prstGeom prst="line">
            <a:avLst/>
          </a:prstGeom>
          <a:noFill/>
          <a:ln w="19050">
            <a:solidFill>
              <a:srgbClr val="FFFFFF"/>
            </a:solidFill>
            <a:prstDash val="solid"/>
            <a:headEnd type="none"/>
            <a:tailEnd type="none"/>
          </a:ln>
        </p:spPr>
      </p:sp>
      <p:sp>
        <p:nvSpPr>
          <p:cNvPr id="12" name="Text 9"/>
          <p:cNvSpPr/>
          <p:nvPr/>
        </p:nvSpPr>
        <p:spPr>
          <a:xfrm>
            <a:off x="941705" y="2068830"/>
            <a:ext cx="2804160" cy="2130425"/>
          </a:xfrm>
          <a:prstGeom prst="rect">
            <a:avLst/>
          </a:prstGeom>
          <a:noFill/>
        </p:spPr>
        <p:txBody>
          <a:bodyPr wrap="square" lIns="91440" tIns="45720" rIns="91440" bIns="45720" rtlCol="0" anchor="t">
            <a:spAutoFit/>
          </a:bodyPr>
          <a:lstStyle/>
          <a:p>
            <a:pPr marL="0" indent="0" algn="r">
              <a:lnSpc>
                <a:spcPct val="100000"/>
              </a:lnSpc>
              <a:buNone/>
            </a:pPr>
            <a:r>
              <a:rPr lang="en-US" sz="13800" dirty="0">
                <a:solidFill>
                  <a:srgbClr val="FFFFFF"/>
                </a:solidFill>
                <a:latin typeface="MiSans" panose="00000500000000000000" pitchFamily="34" charset="-122"/>
                <a:ea typeface="MiSans" panose="00000500000000000000" pitchFamily="34" charset="-122"/>
                <a:cs typeface="MiSans" panose="00000500000000000000" pitchFamily="34" charset="-120"/>
              </a:rPr>
              <a:t>01</a:t>
            </a:r>
            <a:endParaRPr lang="en-US" sz="1600" dirty="0"/>
          </a:p>
        </p:txBody>
      </p:sp>
      <p:sp>
        <p:nvSpPr>
          <p:cNvPr id="13" name="Shape 10"/>
          <p:cNvSpPr/>
          <p:nvPr/>
        </p:nvSpPr>
        <p:spPr>
          <a:xfrm rot="2100000">
            <a:off x="9042400" y="3636645"/>
            <a:ext cx="3905250" cy="3905250"/>
          </a:xfrm>
          <a:custGeom>
            <a:avLst/>
            <a:gdLst/>
            <a:ahLst/>
            <a:cxnLst/>
            <a:rect l="l" t="t" r="r" b="b"/>
            <a:pathLst>
              <a:path w="3905250" h="3905250">
                <a:moveTo>
                  <a:pt x="1430788" y="3837117"/>
                </a:moveTo>
                <a:cubicBezTo>
                  <a:pt x="1430788" y="3837117"/>
                  <a:pt x="1430788" y="3837117"/>
                  <a:pt x="2474458" y="3837117"/>
                </a:cubicBezTo>
                <a:cubicBezTo>
                  <a:pt x="2310071" y="3882540"/>
                  <a:pt x="2134213" y="3905250"/>
                  <a:pt x="1950712" y="3905250"/>
                </a:cubicBezTo>
                <a:cubicBezTo>
                  <a:pt x="1771033" y="3905250"/>
                  <a:pt x="1595175" y="3882540"/>
                  <a:pt x="1430788" y="3837117"/>
                </a:cubicBezTo>
                <a:close/>
                <a:moveTo>
                  <a:pt x="972440" y="3642011"/>
                </a:moveTo>
                <a:lnTo>
                  <a:pt x="2929711" y="3642011"/>
                </a:lnTo>
                <a:cubicBezTo>
                  <a:pt x="2849588" y="3687305"/>
                  <a:pt x="2769465" y="3728823"/>
                  <a:pt x="2681713" y="3762792"/>
                </a:cubicBezTo>
                <a:cubicBezTo>
                  <a:pt x="2681713" y="3762792"/>
                  <a:pt x="2681713" y="3762792"/>
                  <a:pt x="1216621" y="3762792"/>
                </a:cubicBezTo>
                <a:cubicBezTo>
                  <a:pt x="1132685" y="3728823"/>
                  <a:pt x="1048746" y="3687305"/>
                  <a:pt x="972440" y="3642011"/>
                </a:cubicBezTo>
                <a:close/>
                <a:moveTo>
                  <a:pt x="696812" y="3450000"/>
                </a:moveTo>
                <a:lnTo>
                  <a:pt x="3205340" y="3450000"/>
                </a:lnTo>
                <a:cubicBezTo>
                  <a:pt x="3151885" y="3491759"/>
                  <a:pt x="3098432" y="3529723"/>
                  <a:pt x="3044977" y="3567684"/>
                </a:cubicBezTo>
                <a:cubicBezTo>
                  <a:pt x="3044977" y="3567684"/>
                  <a:pt x="3044977" y="3567684"/>
                  <a:pt x="857175" y="3567684"/>
                </a:cubicBezTo>
                <a:cubicBezTo>
                  <a:pt x="799902" y="3529723"/>
                  <a:pt x="746447" y="3491759"/>
                  <a:pt x="696812" y="3450000"/>
                </a:cubicBezTo>
                <a:close/>
                <a:moveTo>
                  <a:pt x="498608" y="3254891"/>
                </a:moveTo>
                <a:lnTo>
                  <a:pt x="3403544" y="3254891"/>
                </a:lnTo>
                <a:cubicBezTo>
                  <a:pt x="3365373" y="3297474"/>
                  <a:pt x="3327199" y="3340057"/>
                  <a:pt x="3285209" y="3378769"/>
                </a:cubicBezTo>
                <a:cubicBezTo>
                  <a:pt x="3285209" y="3378769"/>
                  <a:pt x="3285209" y="3378769"/>
                  <a:pt x="616943" y="3378769"/>
                </a:cubicBezTo>
                <a:cubicBezTo>
                  <a:pt x="574953" y="3340057"/>
                  <a:pt x="532964" y="3297474"/>
                  <a:pt x="498608" y="3254891"/>
                </a:cubicBezTo>
                <a:close/>
                <a:moveTo>
                  <a:pt x="346856" y="3065979"/>
                </a:moveTo>
                <a:lnTo>
                  <a:pt x="3558390" y="3065979"/>
                </a:lnTo>
                <a:cubicBezTo>
                  <a:pt x="3527840" y="3107736"/>
                  <a:pt x="3501110" y="3145699"/>
                  <a:pt x="3466742" y="3183663"/>
                </a:cubicBezTo>
                <a:cubicBezTo>
                  <a:pt x="3466742" y="3183663"/>
                  <a:pt x="3466742" y="3183663"/>
                  <a:pt x="434687" y="3183663"/>
                </a:cubicBezTo>
                <a:cubicBezTo>
                  <a:pt x="404137" y="3145699"/>
                  <a:pt x="373587" y="3107736"/>
                  <a:pt x="346856" y="3065979"/>
                </a:cubicBezTo>
                <a:close/>
                <a:moveTo>
                  <a:pt x="229172" y="2870870"/>
                </a:moveTo>
                <a:lnTo>
                  <a:pt x="3676074" y="2870870"/>
                </a:lnTo>
                <a:cubicBezTo>
                  <a:pt x="3653171" y="2912388"/>
                  <a:pt x="3630268" y="2953907"/>
                  <a:pt x="3603548" y="2991652"/>
                </a:cubicBezTo>
                <a:cubicBezTo>
                  <a:pt x="3603548" y="2991652"/>
                  <a:pt x="3603548" y="2991652"/>
                  <a:pt x="297881" y="2991652"/>
                </a:cubicBezTo>
                <a:cubicBezTo>
                  <a:pt x="274978" y="2953907"/>
                  <a:pt x="252075" y="2912388"/>
                  <a:pt x="229172" y="2870870"/>
                </a:cubicBezTo>
                <a:close/>
                <a:moveTo>
                  <a:pt x="136264" y="2678859"/>
                </a:moveTo>
                <a:lnTo>
                  <a:pt x="3762788" y="2678859"/>
                </a:lnTo>
                <a:cubicBezTo>
                  <a:pt x="3747519" y="2716821"/>
                  <a:pt x="3728432" y="2758580"/>
                  <a:pt x="3709345" y="2796543"/>
                </a:cubicBezTo>
                <a:cubicBezTo>
                  <a:pt x="3709345" y="2796543"/>
                  <a:pt x="3709345" y="2796543"/>
                  <a:pt x="189707" y="2796543"/>
                </a:cubicBezTo>
                <a:cubicBezTo>
                  <a:pt x="170620" y="2758580"/>
                  <a:pt x="155351" y="2716821"/>
                  <a:pt x="136264" y="2678859"/>
                </a:cubicBezTo>
                <a:close/>
                <a:moveTo>
                  <a:pt x="71229" y="2483753"/>
                </a:moveTo>
                <a:lnTo>
                  <a:pt x="3830923" y="2483753"/>
                </a:lnTo>
                <a:cubicBezTo>
                  <a:pt x="3819472" y="2526335"/>
                  <a:pt x="3804205" y="2568918"/>
                  <a:pt x="3788937" y="2607631"/>
                </a:cubicBezTo>
                <a:cubicBezTo>
                  <a:pt x="3788937" y="2607631"/>
                  <a:pt x="3788937" y="2607631"/>
                  <a:pt x="109399" y="2607631"/>
                </a:cubicBezTo>
                <a:cubicBezTo>
                  <a:pt x="94130" y="2568918"/>
                  <a:pt x="82680" y="2526335"/>
                  <a:pt x="71229" y="2483753"/>
                </a:cubicBezTo>
                <a:close/>
                <a:moveTo>
                  <a:pt x="24774" y="2294838"/>
                </a:moveTo>
                <a:lnTo>
                  <a:pt x="3874279" y="2294838"/>
                </a:lnTo>
                <a:cubicBezTo>
                  <a:pt x="3866641" y="2332799"/>
                  <a:pt x="3859004" y="2374559"/>
                  <a:pt x="3851364" y="2412522"/>
                </a:cubicBezTo>
                <a:cubicBezTo>
                  <a:pt x="3851364" y="2412522"/>
                  <a:pt x="3851364" y="2412522"/>
                  <a:pt x="51506" y="2412522"/>
                </a:cubicBezTo>
                <a:cubicBezTo>
                  <a:pt x="43868" y="2374559"/>
                  <a:pt x="32411" y="2332799"/>
                  <a:pt x="24774" y="2294838"/>
                </a:cubicBezTo>
                <a:close/>
                <a:moveTo>
                  <a:pt x="3096" y="2099731"/>
                </a:moveTo>
                <a:lnTo>
                  <a:pt x="3902152" y="2099731"/>
                </a:lnTo>
                <a:cubicBezTo>
                  <a:pt x="3898334" y="2141249"/>
                  <a:pt x="3894515" y="2182769"/>
                  <a:pt x="3886877" y="2220513"/>
                </a:cubicBezTo>
                <a:cubicBezTo>
                  <a:pt x="3886877" y="2220513"/>
                  <a:pt x="3886877" y="2220513"/>
                  <a:pt x="18371" y="2220513"/>
                </a:cubicBezTo>
                <a:cubicBezTo>
                  <a:pt x="10733" y="2182769"/>
                  <a:pt x="6916" y="2141249"/>
                  <a:pt x="3096" y="2099731"/>
                </a:cubicBezTo>
                <a:close/>
                <a:moveTo>
                  <a:pt x="0" y="1907721"/>
                </a:moveTo>
                <a:cubicBezTo>
                  <a:pt x="0" y="1907721"/>
                  <a:pt x="0" y="1907721"/>
                  <a:pt x="3905250" y="1907721"/>
                </a:cubicBezTo>
                <a:cubicBezTo>
                  <a:pt x="3905250" y="1923204"/>
                  <a:pt x="3905250" y="1934818"/>
                  <a:pt x="3905250" y="1950304"/>
                </a:cubicBezTo>
                <a:cubicBezTo>
                  <a:pt x="3905250" y="1977403"/>
                  <a:pt x="3905250" y="2004500"/>
                  <a:pt x="3905250" y="2031599"/>
                </a:cubicBezTo>
                <a:cubicBezTo>
                  <a:pt x="3905250" y="2031599"/>
                  <a:pt x="3905250" y="2031599"/>
                  <a:pt x="0" y="2031599"/>
                </a:cubicBezTo>
                <a:cubicBezTo>
                  <a:pt x="0" y="2004500"/>
                  <a:pt x="0" y="1977403"/>
                  <a:pt x="0" y="1950304"/>
                </a:cubicBezTo>
                <a:cubicBezTo>
                  <a:pt x="0" y="1934818"/>
                  <a:pt x="0" y="1923204"/>
                  <a:pt x="0" y="1907721"/>
                </a:cubicBezTo>
                <a:close/>
                <a:moveTo>
                  <a:pt x="10733" y="1712612"/>
                </a:moveTo>
                <a:lnTo>
                  <a:pt x="3890695" y="1712612"/>
                </a:lnTo>
                <a:cubicBezTo>
                  <a:pt x="3898334" y="1755195"/>
                  <a:pt x="3898334" y="1793907"/>
                  <a:pt x="3902152" y="1836490"/>
                </a:cubicBezTo>
                <a:cubicBezTo>
                  <a:pt x="3902152" y="1836490"/>
                  <a:pt x="3902152" y="1836490"/>
                  <a:pt x="3096" y="1836490"/>
                </a:cubicBezTo>
                <a:cubicBezTo>
                  <a:pt x="3096" y="1793907"/>
                  <a:pt x="6916" y="1755195"/>
                  <a:pt x="10733" y="1712612"/>
                </a:cubicBezTo>
                <a:close/>
                <a:moveTo>
                  <a:pt x="44578" y="1523699"/>
                </a:moveTo>
                <a:lnTo>
                  <a:pt x="3857574" y="1523699"/>
                </a:lnTo>
                <a:cubicBezTo>
                  <a:pt x="3865207" y="1561444"/>
                  <a:pt x="3872841" y="1602962"/>
                  <a:pt x="3880474" y="1644481"/>
                </a:cubicBezTo>
                <a:cubicBezTo>
                  <a:pt x="3880474" y="1644481"/>
                  <a:pt x="3880474" y="1644481"/>
                  <a:pt x="21678" y="1644481"/>
                </a:cubicBezTo>
                <a:cubicBezTo>
                  <a:pt x="29311" y="1602962"/>
                  <a:pt x="36945" y="1561444"/>
                  <a:pt x="44578" y="1523699"/>
                </a:cubicBezTo>
                <a:close/>
                <a:moveTo>
                  <a:pt x="99389" y="1328591"/>
                </a:moveTo>
                <a:lnTo>
                  <a:pt x="3805859" y="1328591"/>
                </a:lnTo>
                <a:cubicBezTo>
                  <a:pt x="3817310" y="1370108"/>
                  <a:pt x="3828762" y="1407853"/>
                  <a:pt x="3840213" y="1449373"/>
                </a:cubicBezTo>
                <a:cubicBezTo>
                  <a:pt x="3840213" y="1449373"/>
                  <a:pt x="3840213" y="1449373"/>
                  <a:pt x="65035" y="1449373"/>
                </a:cubicBezTo>
                <a:cubicBezTo>
                  <a:pt x="72669" y="1407853"/>
                  <a:pt x="87938" y="1370108"/>
                  <a:pt x="99389" y="1328591"/>
                </a:cubicBezTo>
                <a:close/>
                <a:moveTo>
                  <a:pt x="173517" y="1136580"/>
                </a:moveTo>
                <a:lnTo>
                  <a:pt x="3724814" y="1136580"/>
                </a:lnTo>
                <a:cubicBezTo>
                  <a:pt x="3743906" y="1175293"/>
                  <a:pt x="3762999" y="1217875"/>
                  <a:pt x="3778274" y="1260458"/>
                </a:cubicBezTo>
                <a:cubicBezTo>
                  <a:pt x="3778274" y="1260458"/>
                  <a:pt x="3778274" y="1260458"/>
                  <a:pt x="123876" y="1260458"/>
                </a:cubicBezTo>
                <a:cubicBezTo>
                  <a:pt x="139151" y="1217875"/>
                  <a:pt x="154424" y="1175293"/>
                  <a:pt x="173517" y="1136580"/>
                </a:cubicBezTo>
                <a:close/>
                <a:moveTo>
                  <a:pt x="279293" y="941474"/>
                </a:moveTo>
                <a:lnTo>
                  <a:pt x="3626673" y="941474"/>
                </a:lnTo>
                <a:cubicBezTo>
                  <a:pt x="3649574" y="984056"/>
                  <a:pt x="3672475" y="1022769"/>
                  <a:pt x="3691560" y="1065351"/>
                </a:cubicBezTo>
                <a:cubicBezTo>
                  <a:pt x="3691560" y="1065351"/>
                  <a:pt x="3691560" y="1065351"/>
                  <a:pt x="210590" y="1065351"/>
                </a:cubicBezTo>
                <a:cubicBezTo>
                  <a:pt x="233491" y="1022769"/>
                  <a:pt x="256392" y="984056"/>
                  <a:pt x="279293" y="941474"/>
                </a:cubicBezTo>
                <a:close/>
                <a:moveTo>
                  <a:pt x="412943" y="752559"/>
                </a:moveTo>
                <a:lnTo>
                  <a:pt x="3492305" y="752559"/>
                </a:lnTo>
                <a:cubicBezTo>
                  <a:pt x="3522832" y="790304"/>
                  <a:pt x="3553359" y="831821"/>
                  <a:pt x="3580070" y="873341"/>
                </a:cubicBezTo>
                <a:cubicBezTo>
                  <a:pt x="3580070" y="873341"/>
                  <a:pt x="3580070" y="873341"/>
                  <a:pt x="325179" y="873341"/>
                </a:cubicBezTo>
                <a:cubicBezTo>
                  <a:pt x="351889" y="831821"/>
                  <a:pt x="382416" y="790304"/>
                  <a:pt x="412943" y="752559"/>
                </a:cubicBezTo>
                <a:close/>
                <a:moveTo>
                  <a:pt x="582189" y="560548"/>
                </a:moveTo>
                <a:cubicBezTo>
                  <a:pt x="582189" y="560548"/>
                  <a:pt x="582189" y="560548"/>
                  <a:pt x="3319963" y="560548"/>
                </a:cubicBezTo>
                <a:cubicBezTo>
                  <a:pt x="3358147" y="598509"/>
                  <a:pt x="3396330" y="636473"/>
                  <a:pt x="3434514" y="678232"/>
                </a:cubicBezTo>
                <a:cubicBezTo>
                  <a:pt x="3434514" y="678232"/>
                  <a:pt x="3434514" y="678232"/>
                  <a:pt x="467638" y="678232"/>
                </a:cubicBezTo>
                <a:cubicBezTo>
                  <a:pt x="502004" y="636473"/>
                  <a:pt x="540188" y="598509"/>
                  <a:pt x="582189" y="560548"/>
                </a:cubicBezTo>
                <a:close/>
                <a:moveTo>
                  <a:pt x="808618" y="365442"/>
                </a:moveTo>
                <a:lnTo>
                  <a:pt x="3092810" y="365442"/>
                </a:lnTo>
                <a:cubicBezTo>
                  <a:pt x="3146286" y="404154"/>
                  <a:pt x="3195943" y="446737"/>
                  <a:pt x="3245599" y="489319"/>
                </a:cubicBezTo>
                <a:cubicBezTo>
                  <a:pt x="3245599" y="489319"/>
                  <a:pt x="3245599" y="489319"/>
                  <a:pt x="659649" y="489319"/>
                </a:cubicBezTo>
                <a:cubicBezTo>
                  <a:pt x="705486" y="446737"/>
                  <a:pt x="758962" y="404154"/>
                  <a:pt x="808618" y="365442"/>
                </a:cubicBezTo>
                <a:close/>
                <a:moveTo>
                  <a:pt x="1141891" y="176527"/>
                </a:moveTo>
                <a:lnTo>
                  <a:pt x="2760259" y="176527"/>
                </a:lnTo>
                <a:cubicBezTo>
                  <a:pt x="2840413" y="210692"/>
                  <a:pt x="2912935" y="248655"/>
                  <a:pt x="2985456" y="294211"/>
                </a:cubicBezTo>
                <a:cubicBezTo>
                  <a:pt x="2985456" y="294211"/>
                  <a:pt x="2985456" y="294211"/>
                  <a:pt x="916695" y="294211"/>
                </a:cubicBezTo>
                <a:cubicBezTo>
                  <a:pt x="989215" y="248655"/>
                  <a:pt x="1065553" y="210692"/>
                  <a:pt x="1141891" y="176527"/>
                </a:cubicBezTo>
                <a:close/>
                <a:moveTo>
                  <a:pt x="1949526" y="0"/>
                </a:moveTo>
                <a:cubicBezTo>
                  <a:pt x="2171061" y="0"/>
                  <a:pt x="2381136" y="34067"/>
                  <a:pt x="2579754" y="102200"/>
                </a:cubicBezTo>
                <a:cubicBezTo>
                  <a:pt x="2579754" y="102200"/>
                  <a:pt x="2579754" y="102200"/>
                  <a:pt x="1319298" y="102200"/>
                </a:cubicBezTo>
                <a:cubicBezTo>
                  <a:pt x="1517916" y="34067"/>
                  <a:pt x="1731811" y="0"/>
                  <a:pt x="1949526" y="0"/>
                </a:cubicBezTo>
                <a:close/>
              </a:path>
            </a:pathLst>
          </a:custGeom>
          <a:gradFill flip="none" rotWithShape="1">
            <a:gsLst>
              <a:gs pos="0">
                <a:srgbClr val="00B0F0">
                  <a:alpha val="34000"/>
                </a:srgbClr>
              </a:gs>
              <a:gs pos="76000">
                <a:srgbClr val="00B0F0">
                  <a:alpha val="3000"/>
                </a:srgbClr>
              </a:gs>
            </a:gsLst>
            <a:lin ang="0" scaled="1"/>
          </a:gradFill>
        </p:spPr>
      </p:sp>
      <p:sp>
        <p:nvSpPr>
          <p:cNvPr id="14" name="Text 11"/>
          <p:cNvSpPr/>
          <p:nvPr/>
        </p:nvSpPr>
        <p:spPr>
          <a:xfrm rot="2100000">
            <a:off x="9042400" y="3636645"/>
            <a:ext cx="3905250" cy="39052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5" name="Shape 12"/>
          <p:cNvSpPr/>
          <p:nvPr/>
        </p:nvSpPr>
        <p:spPr>
          <a:xfrm rot="16680000">
            <a:off x="-121920" y="-71120"/>
            <a:ext cx="2160270" cy="1989455"/>
          </a:xfrm>
          <a:custGeom>
            <a:avLst/>
            <a:gdLst/>
            <a:ahLst/>
            <a:cxnLst/>
            <a:rect l="l" t="t" r="r" b="b"/>
            <a:pathLst>
              <a:path w="2160270" h="1989455">
                <a:moveTo>
                  <a:pt x="0" y="404000"/>
                </a:moveTo>
                <a:cubicBezTo>
                  <a:pt x="-4270" y="299551"/>
                  <a:pt x="25291" y="106748"/>
                  <a:pt x="30218" y="95252"/>
                </a:cubicBezTo>
                <a:lnTo>
                  <a:pt x="672683" y="0"/>
                </a:lnTo>
                <a:cubicBezTo>
                  <a:pt x="623742" y="90325"/>
                  <a:pt x="580057" y="311376"/>
                  <a:pt x="587283" y="404000"/>
                </a:cubicBezTo>
                <a:cubicBezTo>
                  <a:pt x="570204" y="964345"/>
                  <a:pt x="1083255" y="1415972"/>
                  <a:pt x="1585468" y="1402177"/>
                </a:cubicBezTo>
                <a:cubicBezTo>
                  <a:pt x="1754953" y="1415643"/>
                  <a:pt x="2006223" y="1319406"/>
                  <a:pt x="2070272" y="1276707"/>
                </a:cubicBezTo>
                <a:lnTo>
                  <a:pt x="2160270" y="1882050"/>
                </a:lnTo>
                <a:cubicBezTo>
                  <a:pt x="2022974" y="1946756"/>
                  <a:pt x="1709297" y="1997995"/>
                  <a:pt x="1585468" y="1989455"/>
                </a:cubicBezTo>
                <a:cubicBezTo>
                  <a:pt x="695675" y="2016717"/>
                  <a:pt x="-21678" y="1202147"/>
                  <a:pt x="0" y="404000"/>
                </a:cubicBezTo>
                <a:close/>
              </a:path>
            </a:pathLst>
          </a:custGeom>
          <a:gradFill flip="none" rotWithShape="1">
            <a:gsLst>
              <a:gs pos="0">
                <a:srgbClr val="00B0F0">
                  <a:alpha val="34000"/>
                </a:srgbClr>
              </a:gs>
              <a:gs pos="76000">
                <a:srgbClr val="00B0F0">
                  <a:alpha val="0"/>
                </a:srgbClr>
              </a:gs>
            </a:gsLst>
            <a:lin ang="16200000" scaled="1"/>
          </a:gradFill>
        </p:spPr>
      </p:sp>
      <p:sp>
        <p:nvSpPr>
          <p:cNvPr id="16" name="Text 13"/>
          <p:cNvSpPr/>
          <p:nvPr/>
        </p:nvSpPr>
        <p:spPr>
          <a:xfrm rot="16680000">
            <a:off x="-121920" y="-71120"/>
            <a:ext cx="2160270" cy="1989455"/>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7" name="Shape 14"/>
          <p:cNvSpPr/>
          <p:nvPr/>
        </p:nvSpPr>
        <p:spPr>
          <a:xfrm rot="17460000">
            <a:off x="10614660" y="325120"/>
            <a:ext cx="1136650" cy="1136650"/>
          </a:xfrm>
          <a:prstGeom prst="ellipse">
            <a:avLst/>
          </a:prstGeom>
          <a:gradFill flip="none" rotWithShape="1">
            <a:gsLst>
              <a:gs pos="0">
                <a:srgbClr val="00B0F0">
                  <a:alpha val="34000"/>
                </a:srgbClr>
              </a:gs>
              <a:gs pos="76000">
                <a:srgbClr val="00B0F0">
                  <a:alpha val="3000"/>
                </a:srgbClr>
              </a:gs>
            </a:gsLst>
            <a:lin ang="0" scaled="1"/>
          </a:gradFill>
        </p:spPr>
      </p:sp>
      <p:sp>
        <p:nvSpPr>
          <p:cNvPr id="18" name="Text 15"/>
          <p:cNvSpPr/>
          <p:nvPr/>
        </p:nvSpPr>
        <p:spPr>
          <a:xfrm rot="17460000">
            <a:off x="10614660" y="325120"/>
            <a:ext cx="1136650" cy="11366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9" name="Shape 16"/>
          <p:cNvSpPr/>
          <p:nvPr/>
        </p:nvSpPr>
        <p:spPr>
          <a:xfrm rot="17460000" flipH="1" flipV="1">
            <a:off x="811530" y="5401945"/>
            <a:ext cx="3069590" cy="3069590"/>
          </a:xfrm>
          <a:prstGeom prst="ellipse">
            <a:avLst/>
          </a:prstGeom>
          <a:gradFill flip="none" rotWithShape="1">
            <a:gsLst>
              <a:gs pos="0">
                <a:srgbClr val="00B0F0">
                  <a:alpha val="34000"/>
                </a:srgbClr>
              </a:gs>
              <a:gs pos="76000">
                <a:srgbClr val="00B0F0">
                  <a:alpha val="3000"/>
                </a:srgbClr>
              </a:gs>
            </a:gsLst>
            <a:lin ang="0" scaled="1"/>
          </a:gradFill>
        </p:spPr>
      </p:sp>
      <p:sp>
        <p:nvSpPr>
          <p:cNvPr id="20" name="Text 17"/>
          <p:cNvSpPr/>
          <p:nvPr/>
        </p:nvSpPr>
        <p:spPr>
          <a:xfrm rot="17460000">
            <a:off x="811530" y="5401945"/>
            <a:ext cx="3069590" cy="3069590"/>
          </a:xfrm>
          <a:prstGeom prst="rect">
            <a:avLst/>
          </a:prstGeom>
          <a:noFill/>
        </p:spPr>
        <p:txBody>
          <a:bodyPr wrap="square" lIns="45720" tIns="91440" rIns="91440" bIns="45720" rtlCol="0" anchor="t"/>
          <a:lstStyle/>
          <a:p>
            <a:pPr marL="0" indent="0">
              <a:lnSpc>
                <a:spcPct val="100000"/>
              </a:lnSpc>
              <a:buNone/>
            </a:pPr>
            <a:endParaRPr lang="en-US"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7" name="Shape 5"/>
          <p:cNvSpPr/>
          <p:nvPr/>
        </p:nvSpPr>
        <p:spPr>
          <a:xfrm>
            <a:off x="-14605" y="6308725"/>
            <a:ext cx="12221210" cy="548640"/>
          </a:xfrm>
          <a:prstGeom prst="roundRect">
            <a:avLst>
              <a:gd name="adj" fmla="val 0"/>
            </a:avLst>
          </a:prstGeom>
          <a:solidFill>
            <a:srgbClr val="004CC0"/>
          </a:solidFill>
        </p:spPr>
      </p:sp>
      <p:sp>
        <p:nvSpPr>
          <p:cNvPr id="8" name="Text 6"/>
          <p:cNvSpPr/>
          <p:nvPr/>
        </p:nvSpPr>
        <p:spPr>
          <a:xfrm>
            <a:off x="-14605" y="6308725"/>
            <a:ext cx="12221210" cy="54864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4" name="Text 32"/>
          <p:cNvSpPr/>
          <p:nvPr/>
        </p:nvSpPr>
        <p:spPr>
          <a:xfrm>
            <a:off x="582930" y="211455"/>
            <a:ext cx="10151745" cy="583565"/>
          </a:xfrm>
          <a:prstGeom prst="rect">
            <a:avLst/>
          </a:prstGeom>
          <a:noFill/>
        </p:spPr>
        <p:txBody>
          <a:bodyPr wrap="square" lIns="91440" tIns="45720" rIns="91440" bIns="45720" rtlCol="0" anchor="t">
            <a:spAutoFit/>
          </a:bodyPr>
          <a:lstStyle/>
          <a:p>
            <a:pPr marL="0" indent="0" algn="l">
              <a:lnSpc>
                <a:spcPct val="100000"/>
              </a:lnSpc>
              <a:buNone/>
            </a:pPr>
            <a:r>
              <a:rPr 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政策背景</a:t>
            </a:r>
            <a:r>
              <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（全国）</a:t>
            </a:r>
            <a:endPar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endParaRPr>
          </a:p>
        </p:txBody>
      </p:sp>
      <p:sp>
        <p:nvSpPr>
          <p:cNvPr id="36" name="矩形 35"/>
          <p:cNvSpPr/>
          <p:nvPr/>
        </p:nvSpPr>
        <p:spPr>
          <a:xfrm>
            <a:off x="756285" y="1082675"/>
            <a:ext cx="8878570" cy="5049520"/>
          </a:xfrm>
          <a:prstGeom prst="rect">
            <a:avLst/>
          </a:prstGeom>
          <a:noFill/>
          <a:ln>
            <a:prstDash val="sysDash"/>
          </a:ln>
          <a:extLst>
            <a:ext uri="{909E8E84-426E-40DD-AFC4-6F175D3DCCD1}">
              <a14:hiddenFill xmlns:a14="http://schemas.microsoft.com/office/drawing/2010/main">
                <a:solidFill>
                  <a:schemeClr val="accent1"/>
                </a:solidFill>
              </a14:hiddenFill>
            </a:ext>
          </a:ex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pic>
        <p:nvPicPr>
          <p:cNvPr id="37" name="图片 36"/>
          <p:cNvPicPr>
            <a:picLocks noChangeAspect="1"/>
          </p:cNvPicPr>
          <p:nvPr/>
        </p:nvPicPr>
        <p:blipFill>
          <a:blip r:embed="rId1"/>
          <a:stretch>
            <a:fillRect/>
          </a:stretch>
        </p:blipFill>
        <p:spPr>
          <a:xfrm>
            <a:off x="886460" y="1318895"/>
            <a:ext cx="2969895" cy="2040255"/>
          </a:xfrm>
          <a:prstGeom prst="rect">
            <a:avLst/>
          </a:prstGeom>
          <a:ln>
            <a:solidFill>
              <a:schemeClr val="bg2"/>
            </a:solidFill>
          </a:ln>
        </p:spPr>
      </p:pic>
      <p:sp>
        <p:nvSpPr>
          <p:cNvPr id="38" name="文本框 37"/>
          <p:cNvSpPr txBox="1"/>
          <p:nvPr/>
        </p:nvSpPr>
        <p:spPr>
          <a:xfrm>
            <a:off x="3956685" y="1127760"/>
            <a:ext cx="5673725" cy="1957705"/>
          </a:xfrm>
          <a:prstGeom prst="rect">
            <a:avLst/>
          </a:prstGeom>
          <a:noFill/>
        </p:spPr>
        <p:txBody>
          <a:bodyPr wrap="square" rtlCol="0" anchor="t">
            <a:noAutofit/>
          </a:bodyPr>
          <a:lstStyle/>
          <a:p>
            <a:pPr marL="200660" indent="0" algn="l" rtl="0" eaLnBrk="0" fontAlgn="auto">
              <a:lnSpc>
                <a:spcPct val="100000"/>
              </a:lnSpc>
            </a:pP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《中共中央办公厅</a:t>
            </a:r>
            <a:r>
              <a:rPr lang="en-US" altLang="zh-CN"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 </a:t>
            </a: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国务院办公厅关于进一步提升基层应急管理能力的意见</a:t>
            </a:r>
            <a:r>
              <a:rPr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a:t>
            </a:r>
            <a:r>
              <a:rPr 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2024</a:t>
            </a:r>
            <a:r>
              <a:rPr lang="zh-CN" alt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年</a:t>
            </a:r>
            <a:r>
              <a:rPr lang="en-US" alt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9</a:t>
            </a:r>
            <a:r>
              <a:rPr lang="zh-CN" alt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月）</a:t>
            </a:r>
            <a:endParaRPr sz="1500" dirty="0">
              <a:latin typeface="微软雅黑" panose="020B0503020204020204" charset="-122"/>
              <a:ea typeface="微软雅黑" panose="020B0503020204020204" charset="-122"/>
              <a:cs typeface="微软雅黑" panose="020B0503020204020204" charset="-122"/>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组织指挥：要求县级整合安全生产、消防、防灾减灾职责，乡镇（街道）明确专门应急力量，纳入网格化管理。</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风险防范：推广</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风险隐患一张图</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，建立直达网格责任人的预警</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叫应</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机制，运用物联网、大数据实时监测高风险领域。</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救援力量：构建</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综合</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专业</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社会</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救援体系，推动企业微型消防站、社会应急力量纳入统一调度。</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应急处置：赋予乡镇先期处置权，推动应急避难场所与文体设施融合共建。</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p:txBody>
      </p:sp>
      <p:pic>
        <p:nvPicPr>
          <p:cNvPr id="39" name="图片 38"/>
          <p:cNvPicPr>
            <a:picLocks noChangeAspect="1"/>
          </p:cNvPicPr>
          <p:nvPr/>
        </p:nvPicPr>
        <p:blipFill>
          <a:blip r:embed="rId2"/>
          <a:stretch>
            <a:fillRect/>
          </a:stretch>
        </p:blipFill>
        <p:spPr>
          <a:xfrm>
            <a:off x="899795" y="3821430"/>
            <a:ext cx="2941320" cy="2097405"/>
          </a:xfrm>
          <a:prstGeom prst="rect">
            <a:avLst/>
          </a:prstGeom>
          <a:ln>
            <a:solidFill>
              <a:schemeClr val="bg2"/>
            </a:solidFill>
          </a:ln>
        </p:spPr>
      </p:pic>
      <p:sp>
        <p:nvSpPr>
          <p:cNvPr id="40" name="文本框 39"/>
          <p:cNvSpPr txBox="1"/>
          <p:nvPr/>
        </p:nvSpPr>
        <p:spPr>
          <a:xfrm>
            <a:off x="3956685" y="3845560"/>
            <a:ext cx="5673725" cy="1957705"/>
          </a:xfrm>
          <a:prstGeom prst="rect">
            <a:avLst/>
          </a:prstGeom>
          <a:noFill/>
        </p:spPr>
        <p:txBody>
          <a:bodyPr wrap="square" rtlCol="0" anchor="t">
            <a:noAutofit/>
          </a:bodyPr>
          <a:lstStyle/>
          <a:p>
            <a:pPr marL="200660" indent="0" algn="l" rtl="0" eaLnBrk="0" fontAlgn="auto">
              <a:lnSpc>
                <a:spcPct val="100000"/>
              </a:lnSpc>
            </a:pP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a:t>
            </a:r>
            <a:r>
              <a:rPr lang="en-US" altLang="zh-CN"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十四五</a:t>
            </a:r>
            <a:r>
              <a:rPr lang="en-US" altLang="zh-CN"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国家应急体系规划</a:t>
            </a:r>
            <a:r>
              <a:rPr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a:t>
            </a:r>
            <a:endParaRPr sz="1500" dirty="0">
              <a:latin typeface="微软雅黑" panose="020B0503020204020204" charset="-122"/>
              <a:ea typeface="微软雅黑" panose="020B0503020204020204" charset="-122"/>
              <a:cs typeface="微软雅黑" panose="020B0503020204020204" charset="-122"/>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导向：提出建设</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sz="12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统一指挥、专常兼备</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的现代化应急体系，要求利用</a:t>
            </a:r>
            <a:r>
              <a:rPr sz="12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物联网、5G、卫星遥感</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等技术构建</a:t>
            </a:r>
            <a:r>
              <a:rPr sz="12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全域覆盖</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的监测网络，</a:t>
            </a:r>
            <a:r>
              <a:rPr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强化基层风险早期识别能力</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，积极推进应急管理体系和能力现代化，到</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2025</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年，形成统一指挥、专常兼备、反应灵敏、上下联动的中国特色应急管理体制，建成统一领导、权责一致、权威高效的国家应急能力体系。到</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2035</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年，建立与基本实现现代化相适应的中国特色大国应急体系，全面实现依法应急、科学应急、智慧应急，形成共建共治共享的应急管理新格局。</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p:txBody>
      </p:sp>
      <p:pic>
        <p:nvPicPr>
          <p:cNvPr id="56" name="picture 56"/>
          <p:cNvPicPr>
            <a:picLocks noChangeAspect="1"/>
          </p:cNvPicPr>
          <p:nvPr/>
        </p:nvPicPr>
        <p:blipFill>
          <a:blip r:embed="rId3"/>
          <a:stretch>
            <a:fillRect/>
          </a:stretch>
        </p:blipFill>
        <p:spPr>
          <a:xfrm rot="21600000">
            <a:off x="9732518" y="3392461"/>
            <a:ext cx="523443" cy="612863"/>
          </a:xfrm>
          <a:prstGeom prst="rect">
            <a:avLst/>
          </a:prstGeom>
        </p:spPr>
      </p:pic>
      <p:sp>
        <p:nvSpPr>
          <p:cNvPr id="42" name="textbox 42"/>
          <p:cNvSpPr/>
          <p:nvPr/>
        </p:nvSpPr>
        <p:spPr>
          <a:xfrm>
            <a:off x="10325735" y="2196465"/>
            <a:ext cx="1109980" cy="3019425"/>
          </a:xfrm>
          <a:prstGeom prst="rect">
            <a:avLst/>
          </a:prstGeom>
          <a:noFill/>
          <a:ln w="0" cap="flat">
            <a:noFill/>
            <a:prstDash val="solid"/>
            <a:miter lim="0"/>
          </a:ln>
        </p:spPr>
        <p:txBody>
          <a:bodyPr vert="eaVert" wrap="square" lIns="0" tIns="0" rIns="0" bIns="0"/>
          <a:lstStyle/>
          <a:p>
            <a:pPr algn="l" rtl="0" eaLnBrk="0">
              <a:lnSpc>
                <a:spcPct val="77000"/>
              </a:lnSpc>
            </a:pPr>
            <a:endParaRPr sz="100" dirty="0">
              <a:latin typeface="Arial" panose="020B0604020202020204"/>
              <a:ea typeface="Arial" panose="020B0604020202020204"/>
              <a:cs typeface="Arial" panose="020B0604020202020204"/>
            </a:endParaRPr>
          </a:p>
          <a:p>
            <a:pPr marL="12700" algn="l" rtl="0" eaLnBrk="0">
              <a:lnSpc>
                <a:spcPct val="82000"/>
              </a:lnSpc>
            </a:pPr>
            <a:r>
              <a:rPr sz="1400" kern="0" spc="80" dirty="0">
                <a:solidFill>
                  <a:srgbClr val="C00000">
                    <a:alpha val="100000"/>
                  </a:srgbClr>
                </a:solidFill>
                <a:latin typeface="微软雅黑" panose="020B0503020204020204" charset="-122"/>
                <a:ea typeface="微软雅黑" panose="020B0503020204020204" charset="-122"/>
                <a:cs typeface="微软雅黑" panose="020B0503020204020204" charset="-122"/>
              </a:rPr>
              <a:t>加</a:t>
            </a:r>
            <a:r>
              <a:rPr sz="1400" kern="0" spc="-190" dirty="0">
                <a:solidFill>
                  <a:srgbClr val="C00000">
                    <a:alpha val="100000"/>
                  </a:srgbClr>
                </a:solidFill>
                <a:latin typeface="微软雅黑" panose="020B0503020204020204" charset="-122"/>
                <a:ea typeface="微软雅黑" panose="020B0503020204020204" charset="-122"/>
                <a:cs typeface="微软雅黑" panose="020B0503020204020204" charset="-122"/>
              </a:rPr>
              <a:t> </a:t>
            </a:r>
            <a:r>
              <a:rPr sz="1400" kern="0" spc="80" dirty="0">
                <a:solidFill>
                  <a:srgbClr val="C00000">
                    <a:alpha val="100000"/>
                  </a:srgbClr>
                </a:solidFill>
                <a:latin typeface="微软雅黑" panose="020B0503020204020204" charset="-122"/>
                <a:ea typeface="微软雅黑" panose="020B0503020204020204" charset="-122"/>
                <a:cs typeface="微软雅黑" panose="020B0503020204020204" charset="-122"/>
              </a:rPr>
              <a:t>快</a:t>
            </a:r>
            <a:r>
              <a:rPr sz="1400" kern="0" spc="-220" dirty="0">
                <a:solidFill>
                  <a:srgbClr val="C00000">
                    <a:alpha val="100000"/>
                  </a:srgbClr>
                </a:solidFill>
                <a:latin typeface="微软雅黑" panose="020B0503020204020204" charset="-122"/>
                <a:ea typeface="微软雅黑" panose="020B0503020204020204" charset="-122"/>
                <a:cs typeface="微软雅黑" panose="020B0503020204020204" charset="-122"/>
              </a:rPr>
              <a:t> </a:t>
            </a:r>
            <a:r>
              <a:rPr sz="1400" kern="0" spc="80" dirty="0">
                <a:solidFill>
                  <a:srgbClr val="C00000">
                    <a:alpha val="100000"/>
                  </a:srgbClr>
                </a:solidFill>
                <a:latin typeface="微软雅黑" panose="020B0503020204020204" charset="-122"/>
                <a:ea typeface="微软雅黑" panose="020B0503020204020204" charset="-122"/>
                <a:cs typeface="微软雅黑" panose="020B0503020204020204" charset="-122"/>
              </a:rPr>
              <a:t>落地</a:t>
            </a:r>
            <a:r>
              <a:rPr sz="1400" kern="0" spc="260" dirty="0">
                <a:solidFill>
                  <a:srgbClr val="C00000">
                    <a:alpha val="100000"/>
                  </a:srgbClr>
                </a:solidFill>
                <a:latin typeface="微软雅黑" panose="020B0503020204020204" charset="-122"/>
                <a:ea typeface="微软雅黑" panose="020B0503020204020204" charset="-122"/>
                <a:cs typeface="微软雅黑" panose="020B0503020204020204" charset="-122"/>
              </a:rPr>
              <a:t> </a:t>
            </a:r>
            <a:r>
              <a:rPr lang="zh-CN" sz="2000" b="1" kern="0" spc="80" dirty="0">
                <a:solidFill>
                  <a:srgbClr val="C00000">
                    <a:alpha val="100000"/>
                  </a:srgbClr>
                </a:solidFill>
                <a:latin typeface="微软雅黑" panose="020B0503020204020204" charset="-122"/>
                <a:ea typeface="微软雅黑" panose="020B0503020204020204" charset="-122"/>
                <a:cs typeface="微软雅黑" panose="020B0503020204020204" charset="-122"/>
              </a:rPr>
              <a:t>应急单元</a:t>
            </a:r>
            <a:r>
              <a:rPr sz="1400" kern="0" spc="80" dirty="0">
                <a:solidFill>
                  <a:srgbClr val="C00000">
                    <a:alpha val="100000"/>
                  </a:srgbClr>
                </a:solidFill>
                <a:latin typeface="微软雅黑" panose="020B0503020204020204" charset="-122"/>
                <a:ea typeface="微软雅黑" panose="020B0503020204020204" charset="-122"/>
                <a:cs typeface="微软雅黑" panose="020B0503020204020204" charset="-122"/>
              </a:rPr>
              <a:t>建</a:t>
            </a:r>
            <a:r>
              <a:rPr sz="1400" kern="0" spc="-130" dirty="0">
                <a:solidFill>
                  <a:srgbClr val="C00000">
                    <a:alpha val="100000"/>
                  </a:srgbClr>
                </a:solidFill>
                <a:latin typeface="微软雅黑" panose="020B0503020204020204" charset="-122"/>
                <a:ea typeface="微软雅黑" panose="020B0503020204020204" charset="-122"/>
                <a:cs typeface="微软雅黑" panose="020B0503020204020204" charset="-122"/>
              </a:rPr>
              <a:t> </a:t>
            </a:r>
            <a:r>
              <a:rPr sz="1400" kern="0" spc="80" dirty="0">
                <a:solidFill>
                  <a:srgbClr val="C00000">
                    <a:alpha val="100000"/>
                  </a:srgbClr>
                </a:solidFill>
                <a:latin typeface="微软雅黑" panose="020B0503020204020204" charset="-122"/>
                <a:ea typeface="微软雅黑" panose="020B0503020204020204" charset="-122"/>
                <a:cs typeface="微软雅黑" panose="020B0503020204020204" charset="-122"/>
              </a:rPr>
              <a:t>设</a:t>
            </a:r>
            <a:endParaRPr sz="1400" dirty="0">
              <a:latin typeface="微软雅黑" panose="020B0503020204020204" charset="-122"/>
              <a:ea typeface="微软雅黑" panose="020B0503020204020204" charset="-122"/>
              <a:cs typeface="微软雅黑" panose="020B0503020204020204" charset="-122"/>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1000"/>
              </a:lnSpc>
            </a:pPr>
            <a:endParaRPr sz="500" dirty="0">
              <a:latin typeface="Arial" panose="020B0604020202020204"/>
              <a:ea typeface="Arial" panose="020B0604020202020204"/>
              <a:cs typeface="Arial" panose="020B0604020202020204"/>
            </a:endParaRPr>
          </a:p>
          <a:p>
            <a:pPr marL="72390" algn="l" rtl="0" eaLnBrk="0">
              <a:lnSpc>
                <a:spcPct val="85000"/>
              </a:lnSpc>
              <a:spcBef>
                <a:spcPts val="0"/>
              </a:spcBef>
            </a:pPr>
            <a:r>
              <a:rPr sz="1400" kern="0" spc="60" dirty="0">
                <a:solidFill>
                  <a:srgbClr val="C00000">
                    <a:alpha val="100000"/>
                  </a:srgbClr>
                </a:solidFill>
                <a:latin typeface="微软雅黑" panose="020B0503020204020204" charset="-122"/>
                <a:ea typeface="微软雅黑" panose="020B0503020204020204" charset="-122"/>
                <a:cs typeface="微软雅黑" panose="020B0503020204020204" charset="-122"/>
              </a:rPr>
              <a:t>推</a:t>
            </a:r>
            <a:r>
              <a:rPr sz="1400" kern="0" spc="-100" dirty="0">
                <a:solidFill>
                  <a:srgbClr val="C00000">
                    <a:alpha val="100000"/>
                  </a:srgbClr>
                </a:solidFill>
                <a:latin typeface="微软雅黑" panose="020B0503020204020204" charset="-122"/>
                <a:ea typeface="微软雅黑" panose="020B0503020204020204" charset="-122"/>
                <a:cs typeface="微软雅黑" panose="020B0503020204020204" charset="-122"/>
              </a:rPr>
              <a:t> </a:t>
            </a:r>
            <a:r>
              <a:rPr sz="1400" kern="0" spc="60" dirty="0">
                <a:solidFill>
                  <a:srgbClr val="C00000">
                    <a:alpha val="100000"/>
                  </a:srgbClr>
                </a:solidFill>
                <a:latin typeface="微软雅黑" panose="020B0503020204020204" charset="-122"/>
                <a:ea typeface="微软雅黑" panose="020B0503020204020204" charset="-122"/>
                <a:cs typeface="微软雅黑" panose="020B0503020204020204" charset="-122"/>
              </a:rPr>
              <a:t>动</a:t>
            </a:r>
            <a:r>
              <a:rPr lang="zh-CN" sz="2000" b="1" kern="0" spc="60" dirty="0">
                <a:solidFill>
                  <a:srgbClr val="C00000">
                    <a:alpha val="100000"/>
                  </a:srgbClr>
                </a:solidFill>
                <a:latin typeface="微软雅黑" panose="020B0503020204020204" charset="-122"/>
                <a:ea typeface="微软雅黑" panose="020B0503020204020204" charset="-122"/>
                <a:cs typeface="微软雅黑" panose="020B0503020204020204" charset="-122"/>
              </a:rPr>
              <a:t>应急管理</a:t>
            </a:r>
            <a:r>
              <a:rPr sz="2000" b="1" kern="0" spc="60" dirty="0">
                <a:solidFill>
                  <a:srgbClr val="C00000">
                    <a:alpha val="100000"/>
                  </a:srgbClr>
                </a:solidFill>
                <a:latin typeface="微软雅黑" panose="020B0503020204020204" charset="-122"/>
                <a:ea typeface="微软雅黑" panose="020B0503020204020204" charset="-122"/>
                <a:cs typeface="微软雅黑" panose="020B0503020204020204" charset="-122"/>
              </a:rPr>
              <a:t> 规</a:t>
            </a:r>
            <a:r>
              <a:rPr sz="2000" b="1" kern="0" spc="-310" dirty="0">
                <a:solidFill>
                  <a:srgbClr val="C00000">
                    <a:alpha val="100000"/>
                  </a:srgbClr>
                </a:solidFill>
                <a:latin typeface="微软雅黑" panose="020B0503020204020204" charset="-122"/>
                <a:ea typeface="微软雅黑" panose="020B0503020204020204" charset="-122"/>
                <a:cs typeface="微软雅黑" panose="020B0503020204020204" charset="-122"/>
              </a:rPr>
              <a:t> </a:t>
            </a:r>
            <a:r>
              <a:rPr sz="2000" b="1" kern="0" spc="60" dirty="0">
                <a:solidFill>
                  <a:srgbClr val="C00000">
                    <a:alpha val="100000"/>
                  </a:srgbClr>
                </a:solidFill>
                <a:latin typeface="微软雅黑" panose="020B0503020204020204" charset="-122"/>
                <a:ea typeface="微软雅黑" panose="020B0503020204020204" charset="-122"/>
                <a:cs typeface="微软雅黑" panose="020B0503020204020204" charset="-122"/>
              </a:rPr>
              <a:t>划</a:t>
            </a:r>
            <a:r>
              <a:rPr sz="2100" kern="0" spc="60" baseline="2000" dirty="0">
                <a:solidFill>
                  <a:srgbClr val="C00000">
                    <a:alpha val="100000"/>
                  </a:srgbClr>
                </a:solidFill>
                <a:latin typeface="微软雅黑" panose="020B0503020204020204" charset="-122"/>
                <a:ea typeface="微软雅黑" panose="020B0503020204020204" charset="-122"/>
                <a:cs typeface="微软雅黑" panose="020B0503020204020204" charset="-122"/>
              </a:rPr>
              <a:t>方</a:t>
            </a:r>
            <a:r>
              <a:rPr sz="1300" kern="0" spc="-180" dirty="0">
                <a:solidFill>
                  <a:srgbClr val="C00000">
                    <a:alpha val="100000"/>
                  </a:srgbClr>
                </a:solidFill>
                <a:latin typeface="微软雅黑" panose="020B0503020204020204" charset="-122"/>
                <a:ea typeface="微软雅黑" panose="020B0503020204020204" charset="-122"/>
                <a:cs typeface="微软雅黑" panose="020B0503020204020204" charset="-122"/>
              </a:rPr>
              <a:t> </a:t>
            </a:r>
            <a:r>
              <a:rPr sz="2100" kern="0" spc="60" baseline="2000" dirty="0">
                <a:solidFill>
                  <a:srgbClr val="C00000">
                    <a:alpha val="100000"/>
                  </a:srgbClr>
                </a:solidFill>
                <a:latin typeface="微软雅黑" panose="020B0503020204020204" charset="-122"/>
                <a:ea typeface="微软雅黑" panose="020B0503020204020204" charset="-122"/>
                <a:cs typeface="微软雅黑" panose="020B0503020204020204" charset="-122"/>
              </a:rPr>
              <a:t>向</a:t>
            </a:r>
            <a:endParaRPr sz="2100" baseline="2000" dirty="0">
              <a:latin typeface="微软雅黑" panose="020B0503020204020204" charset="-122"/>
              <a:ea typeface="微软雅黑" panose="020B0503020204020204" charset="-122"/>
              <a:cs typeface="微软雅黑" panose="020B0503020204020204" charset="-122"/>
            </a:endParaRPr>
          </a:p>
        </p:txBody>
      </p:sp>
      <p:pic>
        <p:nvPicPr>
          <p:cNvPr id="41" name="picture 56"/>
          <p:cNvPicPr>
            <a:picLocks noChangeAspect="1"/>
          </p:cNvPicPr>
          <p:nvPr/>
        </p:nvPicPr>
        <p:blipFill>
          <a:blip r:embed="rId3"/>
          <a:stretch>
            <a:fillRect/>
          </a:stretch>
        </p:blipFill>
        <p:spPr>
          <a:xfrm rot="21600000">
            <a:off x="10657078" y="3408971"/>
            <a:ext cx="523443" cy="61286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7" name="Shape 5"/>
          <p:cNvSpPr/>
          <p:nvPr/>
        </p:nvSpPr>
        <p:spPr>
          <a:xfrm>
            <a:off x="-14605" y="6308725"/>
            <a:ext cx="12221210" cy="548640"/>
          </a:xfrm>
          <a:prstGeom prst="roundRect">
            <a:avLst>
              <a:gd name="adj" fmla="val 0"/>
            </a:avLst>
          </a:prstGeom>
          <a:solidFill>
            <a:srgbClr val="004CC0"/>
          </a:solidFill>
        </p:spPr>
      </p:sp>
      <p:sp>
        <p:nvSpPr>
          <p:cNvPr id="8" name="Text 6"/>
          <p:cNvSpPr/>
          <p:nvPr/>
        </p:nvSpPr>
        <p:spPr>
          <a:xfrm>
            <a:off x="-14605" y="6308725"/>
            <a:ext cx="12221210" cy="54864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4" name="Text 32"/>
          <p:cNvSpPr/>
          <p:nvPr/>
        </p:nvSpPr>
        <p:spPr>
          <a:xfrm>
            <a:off x="582930" y="211455"/>
            <a:ext cx="10151745" cy="583565"/>
          </a:xfrm>
          <a:prstGeom prst="rect">
            <a:avLst/>
          </a:prstGeom>
          <a:noFill/>
        </p:spPr>
        <p:txBody>
          <a:bodyPr wrap="square" lIns="91440" tIns="45720" rIns="91440" bIns="45720" rtlCol="0" anchor="t">
            <a:spAutoFit/>
          </a:bodyPr>
          <a:lstStyle/>
          <a:p>
            <a:pPr marL="0" indent="0" algn="l">
              <a:lnSpc>
                <a:spcPct val="100000"/>
              </a:lnSpc>
              <a:buNone/>
            </a:pPr>
            <a:r>
              <a:rPr 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政策背景</a:t>
            </a:r>
            <a:r>
              <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（无锡）</a:t>
            </a:r>
            <a:endPar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endParaRPr>
          </a:p>
        </p:txBody>
      </p:sp>
      <p:pic>
        <p:nvPicPr>
          <p:cNvPr id="9" name="图片 8"/>
          <p:cNvPicPr>
            <a:picLocks noChangeAspect="1"/>
          </p:cNvPicPr>
          <p:nvPr/>
        </p:nvPicPr>
        <p:blipFill>
          <a:blip r:embed="rId1"/>
          <a:stretch>
            <a:fillRect/>
          </a:stretch>
        </p:blipFill>
        <p:spPr>
          <a:xfrm>
            <a:off x="342265" y="3596005"/>
            <a:ext cx="3357880" cy="2421255"/>
          </a:xfrm>
          <a:prstGeom prst="rect">
            <a:avLst/>
          </a:prstGeom>
          <a:ln>
            <a:solidFill>
              <a:schemeClr val="bg2"/>
            </a:solidFill>
          </a:ln>
        </p:spPr>
      </p:pic>
      <p:sp>
        <p:nvSpPr>
          <p:cNvPr id="10" name="文本框 9"/>
          <p:cNvSpPr txBox="1"/>
          <p:nvPr/>
        </p:nvSpPr>
        <p:spPr>
          <a:xfrm>
            <a:off x="140970" y="1255395"/>
            <a:ext cx="4097655" cy="1957705"/>
          </a:xfrm>
          <a:prstGeom prst="rect">
            <a:avLst/>
          </a:prstGeom>
          <a:noFill/>
        </p:spPr>
        <p:txBody>
          <a:bodyPr wrap="square" rtlCol="0" anchor="t">
            <a:noAutofit/>
          </a:bodyPr>
          <a:lstStyle/>
          <a:p>
            <a:pPr marL="200660" indent="0" algn="l" rtl="0" eaLnBrk="0" fontAlgn="auto">
              <a:lnSpc>
                <a:spcPct val="150000"/>
              </a:lnSpc>
            </a:pP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《无锡市国土空间总体规划（</a:t>
            </a:r>
            <a:r>
              <a:rPr lang="en-US" altLang="zh-CN"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2021—2035</a:t>
            </a: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年）</a:t>
            </a:r>
            <a:r>
              <a:rPr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（国务院批复，2025年1月）</a:t>
            </a:r>
            <a:endParaRPr 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导向：</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统筹水利、能源、环境、通信、国防等基础设施空间，积极稳步推进</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平急两用</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公共基础设施建设，加强洪涝灾害防治，优化防灾减灾救灾设施区域布局，提高国土空间安全韧性。</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p:txBody>
      </p:sp>
      <p:pic>
        <p:nvPicPr>
          <p:cNvPr id="11" name="图片 10"/>
          <p:cNvPicPr>
            <a:picLocks noChangeAspect="1"/>
          </p:cNvPicPr>
          <p:nvPr/>
        </p:nvPicPr>
        <p:blipFill>
          <a:blip r:embed="rId2"/>
          <a:stretch>
            <a:fillRect/>
          </a:stretch>
        </p:blipFill>
        <p:spPr>
          <a:xfrm>
            <a:off x="4008120" y="3629025"/>
            <a:ext cx="3688715" cy="2420620"/>
          </a:xfrm>
          <a:prstGeom prst="rect">
            <a:avLst/>
          </a:prstGeom>
          <a:ln>
            <a:solidFill>
              <a:schemeClr val="bg2"/>
            </a:solidFill>
          </a:ln>
        </p:spPr>
      </p:pic>
      <p:pic>
        <p:nvPicPr>
          <p:cNvPr id="12" name="图片 11"/>
          <p:cNvPicPr>
            <a:picLocks noChangeAspect="1"/>
          </p:cNvPicPr>
          <p:nvPr/>
        </p:nvPicPr>
        <p:blipFill>
          <a:blip r:embed="rId3"/>
          <a:srcRect b="25590"/>
          <a:stretch>
            <a:fillRect/>
          </a:stretch>
        </p:blipFill>
        <p:spPr>
          <a:xfrm>
            <a:off x="8004810" y="3629025"/>
            <a:ext cx="3684270" cy="2420620"/>
          </a:xfrm>
          <a:prstGeom prst="rect">
            <a:avLst/>
          </a:prstGeom>
          <a:ln>
            <a:solidFill>
              <a:schemeClr val="bg2"/>
            </a:solidFill>
          </a:ln>
        </p:spPr>
      </p:pic>
      <p:sp>
        <p:nvSpPr>
          <p:cNvPr id="13" name="文本框 12"/>
          <p:cNvSpPr txBox="1"/>
          <p:nvPr/>
        </p:nvSpPr>
        <p:spPr>
          <a:xfrm>
            <a:off x="4231005" y="1251585"/>
            <a:ext cx="3359150" cy="1957705"/>
          </a:xfrm>
          <a:prstGeom prst="rect">
            <a:avLst/>
          </a:prstGeom>
          <a:noFill/>
        </p:spPr>
        <p:txBody>
          <a:bodyPr wrap="square" rtlCol="0" anchor="t">
            <a:noAutofit/>
          </a:bodyPr>
          <a:lstStyle/>
          <a:p>
            <a:pPr marL="200660" indent="0" algn="l" rtl="0" eaLnBrk="0" fontAlgn="auto">
              <a:lnSpc>
                <a:spcPct val="150000"/>
              </a:lnSpc>
            </a:pP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《无锡市突发公共事件总体应急预案</a:t>
            </a:r>
            <a:r>
              <a:rPr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a:t>
            </a:r>
            <a:endParaRPr 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覆盖范围：包括水旱灾害、地震、大面积停电、环境污染等专项预案，要求整合企业救援资源，建立区域性应急救援基地，全面提高应对突发事件的能力，保障人民群众生命财产安全，促进经济社会持续健康发展。</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p:txBody>
      </p:sp>
      <p:sp>
        <p:nvSpPr>
          <p:cNvPr id="14" name="文本框 13"/>
          <p:cNvSpPr txBox="1"/>
          <p:nvPr/>
        </p:nvSpPr>
        <p:spPr>
          <a:xfrm>
            <a:off x="8020685" y="1308735"/>
            <a:ext cx="3679190" cy="1957705"/>
          </a:xfrm>
          <a:prstGeom prst="rect">
            <a:avLst/>
          </a:prstGeom>
          <a:noFill/>
        </p:spPr>
        <p:txBody>
          <a:bodyPr wrap="square" rtlCol="0" anchor="t">
            <a:noAutofit/>
          </a:bodyPr>
          <a:lstStyle/>
          <a:p>
            <a:pPr marL="200660" indent="0" algn="l" rtl="0" eaLnBrk="0" fontAlgn="auto">
              <a:lnSpc>
                <a:spcPct val="150000"/>
              </a:lnSpc>
            </a:pP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《无锡市安全生产条例</a:t>
            </a:r>
            <a:r>
              <a:rPr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a:t>
            </a:r>
            <a:r>
              <a:rPr lang="en-US" alt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2023</a:t>
            </a:r>
            <a:r>
              <a:rPr lang="zh-CN" alt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年</a:t>
            </a:r>
            <a:r>
              <a:rPr lang="en-US" alt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7</a:t>
            </a:r>
            <a:r>
              <a:rPr lang="zh-CN" alt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月施行）</a:t>
            </a:r>
            <a:endParaRPr lang="zh-CN" alt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应急单元要求：</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4605" indent="0" algn="l" rtl="0" eaLnBrk="0" fontAlgn="auto">
              <a:lnSpc>
                <a:spcPct val="150000"/>
              </a:lnSpc>
              <a:spcBef>
                <a:spcPts val="200"/>
              </a:spcBef>
              <a:buFont typeface="Wingdings" panose="05000000000000000000" charset="0"/>
              <a:buNone/>
            </a:pP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市、区政府需建立应急救援基地，依托企业或社会组织共建救援队伍。</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4605" indent="0" algn="l" rtl="0" eaLnBrk="0" fontAlgn="auto">
              <a:lnSpc>
                <a:spcPct val="150000"/>
              </a:lnSpc>
              <a:spcBef>
                <a:spcPts val="200"/>
              </a:spcBef>
              <a:buFont typeface="Wingdings" panose="05000000000000000000" charset="0"/>
              <a:buNone/>
            </a:pP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生产经营单位须配备应急救援器材，制定岗位应急处置卡并定期演练。</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7" name="Shape 5"/>
          <p:cNvSpPr/>
          <p:nvPr/>
        </p:nvSpPr>
        <p:spPr>
          <a:xfrm>
            <a:off x="-14605" y="6308725"/>
            <a:ext cx="12221210" cy="548640"/>
          </a:xfrm>
          <a:prstGeom prst="roundRect">
            <a:avLst>
              <a:gd name="adj" fmla="val 0"/>
            </a:avLst>
          </a:prstGeom>
          <a:solidFill>
            <a:srgbClr val="004CC0"/>
          </a:solidFill>
        </p:spPr>
      </p:sp>
      <p:sp>
        <p:nvSpPr>
          <p:cNvPr id="8" name="Text 6"/>
          <p:cNvSpPr/>
          <p:nvPr/>
        </p:nvSpPr>
        <p:spPr>
          <a:xfrm>
            <a:off x="-14605" y="6308725"/>
            <a:ext cx="12221210" cy="54864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4" name="Text 32"/>
          <p:cNvSpPr/>
          <p:nvPr/>
        </p:nvSpPr>
        <p:spPr>
          <a:xfrm>
            <a:off x="582930" y="211455"/>
            <a:ext cx="10151745" cy="583565"/>
          </a:xfrm>
          <a:prstGeom prst="rect">
            <a:avLst/>
          </a:prstGeom>
          <a:noFill/>
        </p:spPr>
        <p:txBody>
          <a:bodyPr wrap="square" lIns="91440" tIns="45720" rIns="91440" bIns="45720" rtlCol="0" anchor="t">
            <a:spAutoFit/>
          </a:bodyPr>
          <a:lstStyle/>
          <a:p>
            <a:pPr marL="0" indent="0" algn="l">
              <a:lnSpc>
                <a:spcPct val="100000"/>
              </a:lnSpc>
              <a:buNone/>
            </a:pPr>
            <a:r>
              <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背景需求（新吴区旺庄街道）</a:t>
            </a:r>
            <a:endPar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endParaRPr>
          </a:p>
        </p:txBody>
      </p:sp>
      <p:sp>
        <p:nvSpPr>
          <p:cNvPr id="10" name="文本框 9"/>
          <p:cNvSpPr txBox="1"/>
          <p:nvPr/>
        </p:nvSpPr>
        <p:spPr>
          <a:xfrm>
            <a:off x="582930" y="1356360"/>
            <a:ext cx="4635500" cy="1957705"/>
          </a:xfrm>
          <a:prstGeom prst="rect">
            <a:avLst/>
          </a:prstGeom>
          <a:noFill/>
        </p:spPr>
        <p:txBody>
          <a:bodyPr wrap="square" rtlCol="0" anchor="t">
            <a:noAutofit/>
          </a:bodyPr>
          <a:lstStyle/>
          <a:p>
            <a:pPr marL="200660" indent="0" algn="l" rtl="0" eaLnBrk="0" fontAlgn="auto">
              <a:lnSpc>
                <a:spcPct val="150000"/>
              </a:lnSpc>
            </a:pPr>
            <a:r>
              <a:rPr lang="zh-CN" altLang="en-US" sz="15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sym typeface="+mn-ea"/>
              </a:rPr>
              <a:t>新吴区应急驿站建设部署</a:t>
            </a:r>
            <a:r>
              <a:rPr lang="zh-CN" alt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a:t>
            </a:r>
            <a:r>
              <a:rPr lang="en-US" alt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2025</a:t>
            </a:r>
            <a:r>
              <a:rPr lang="zh-CN" alt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年</a:t>
            </a:r>
            <a:r>
              <a:rPr lang="en-US" alt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7</a:t>
            </a:r>
            <a:r>
              <a:rPr lang="zh-CN" altLang="en-US"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rPr>
              <a:t>月）</a:t>
            </a:r>
            <a:endParaRPr lang="zh-CN" sz="1200" b="1" kern="0" spc="-70" dirty="0">
              <a:solidFill>
                <a:srgbClr val="C00000">
                  <a:alpha val="100000"/>
                </a:srgbClr>
              </a:solidFill>
              <a:latin typeface="微软雅黑" panose="020B0503020204020204" charset="-122"/>
              <a:ea typeface="微软雅黑" panose="020B0503020204020204" charset="-122"/>
              <a:cs typeface="微软雅黑" panose="020B0503020204020204" charset="-122"/>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试点方案：</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4605" indent="0" algn="l" rtl="0" eaLnBrk="0" fontAlgn="auto">
              <a:lnSpc>
                <a:spcPct val="150000"/>
              </a:lnSpc>
              <a:spcBef>
                <a:spcPts val="200"/>
              </a:spcBef>
              <a:buFont typeface="Wingdings" panose="05000000000000000000" charset="0"/>
              <a:buNone/>
            </a:pP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规划</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2025</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年底建成</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区</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街道</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社区</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企业</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四级应急驿站网络（</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1</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个区级、</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6</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个街道级、</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12</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个社区级、</a:t>
            </a: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12</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个企业级）。</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4605" indent="0" algn="l" rtl="0" eaLnBrk="0" fontAlgn="auto">
              <a:lnSpc>
                <a:spcPct val="150000"/>
              </a:lnSpc>
              <a:spcBef>
                <a:spcPts val="200"/>
              </a:spcBef>
              <a:buFont typeface="Wingdings" panose="05000000000000000000" charset="0"/>
              <a:buNone/>
            </a:pP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融合宣教、实训、物资储备、临时避险功能，优先覆盖老旧小区、人员密集场所及高风险企业。</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旺庄街道地域场景特点：</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4605" indent="0" algn="l" rtl="0" eaLnBrk="0" fontAlgn="auto">
              <a:lnSpc>
                <a:spcPct val="150000"/>
              </a:lnSpc>
              <a:spcBef>
                <a:spcPts val="200"/>
              </a:spcBef>
              <a:buFont typeface="Wingdings" panose="05000000000000000000" charset="0"/>
              <a:buNone/>
            </a:pP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旺庄街道涵盖老旧小区、商圈、工业区，人员密集且风险多元，对应急通信提出更高要求。</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86055" indent="-171450" algn="l" rtl="0" eaLnBrk="0" fontAlgn="auto">
              <a:lnSpc>
                <a:spcPct val="150000"/>
              </a:lnSpc>
              <a:spcBef>
                <a:spcPts val="200"/>
              </a:spcBef>
              <a:buFont typeface="Wingdings" panose="05000000000000000000" charset="0"/>
              <a:buChar char="n"/>
            </a:pP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旺庄街道应急单元建设中面临的核心需求：</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4605" indent="0" algn="l" rtl="0" eaLnBrk="0" fontAlgn="auto">
              <a:lnSpc>
                <a:spcPct val="150000"/>
              </a:lnSpc>
              <a:spcBef>
                <a:spcPts val="200"/>
              </a:spcBef>
              <a:buFont typeface="Wingdings" panose="05000000000000000000" charset="0"/>
              <a:buNone/>
            </a:pP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报警更快速：居民一键触发报警，无需记忆号码或复杂操作，实现快速响应。</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4605" indent="0" algn="l" rtl="0" eaLnBrk="0" fontAlgn="auto">
              <a:lnSpc>
                <a:spcPct val="150000"/>
              </a:lnSpc>
              <a:spcBef>
                <a:spcPts val="200"/>
              </a:spcBef>
              <a:buFont typeface="Wingdings" panose="05000000000000000000" charset="0"/>
              <a:buNone/>
            </a:pP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通话更顺畅：应急力量（社区、民警、物业）实时互通，指令无延迟，提升协同效率。</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4605" indent="0" algn="l" rtl="0" eaLnBrk="0" fontAlgn="auto">
              <a:lnSpc>
                <a:spcPct val="150000"/>
              </a:lnSpc>
              <a:spcBef>
                <a:spcPts val="200"/>
              </a:spcBef>
              <a:buFont typeface="Wingdings" panose="05000000000000000000" charset="0"/>
              <a:buNone/>
            </a:pPr>
            <a:r>
              <a:rPr lang="en-US" altLang="zh-CN"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rPr>
              <a:t>联动更高效：报警即同步多方，缩短初期处置时间，提高应急处置效率。</a:t>
            </a: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86055" indent="-171450" algn="l" rtl="0" eaLnBrk="0" fontAlgn="auto">
              <a:lnSpc>
                <a:spcPct val="150000"/>
              </a:lnSpc>
              <a:spcBef>
                <a:spcPts val="200"/>
              </a:spcBef>
              <a:buFont typeface="Wingdings" panose="05000000000000000000" charset="0"/>
              <a:buChar char="n"/>
            </a:pP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86055" indent="-171450" algn="l" rtl="0" eaLnBrk="0" fontAlgn="auto">
              <a:lnSpc>
                <a:spcPct val="150000"/>
              </a:lnSpc>
              <a:spcBef>
                <a:spcPts val="200"/>
              </a:spcBef>
              <a:buFont typeface="Wingdings" panose="05000000000000000000" charset="0"/>
              <a:buChar char="n"/>
            </a:pP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86055" indent="-171450" algn="l" rtl="0" eaLnBrk="0" fontAlgn="auto">
              <a:lnSpc>
                <a:spcPct val="150000"/>
              </a:lnSpc>
              <a:spcBef>
                <a:spcPts val="200"/>
              </a:spcBef>
              <a:buFont typeface="Wingdings" panose="05000000000000000000" charset="0"/>
              <a:buChar char="n"/>
            </a:pP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86055" indent="-171450" algn="l" rtl="0" eaLnBrk="0" fontAlgn="auto">
              <a:lnSpc>
                <a:spcPct val="150000"/>
              </a:lnSpc>
              <a:spcBef>
                <a:spcPts val="200"/>
              </a:spcBef>
              <a:buFont typeface="Wingdings" panose="05000000000000000000" charset="0"/>
              <a:buChar char="n"/>
            </a:pP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a:p>
            <a:pPr marL="14605" indent="0" algn="l" rtl="0" eaLnBrk="0" fontAlgn="auto">
              <a:lnSpc>
                <a:spcPct val="150000"/>
              </a:lnSpc>
              <a:spcBef>
                <a:spcPts val="200"/>
              </a:spcBef>
              <a:buFont typeface="Wingdings" panose="05000000000000000000" charset="0"/>
              <a:buNone/>
            </a:pPr>
            <a:endParaRPr lang="zh-CN" altLang="en-US" sz="12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sym typeface="+mn-ea"/>
            </a:endParaRPr>
          </a:p>
        </p:txBody>
      </p:sp>
      <p:pic>
        <p:nvPicPr>
          <p:cNvPr id="15" name="图片 14"/>
          <p:cNvPicPr>
            <a:picLocks noChangeAspect="1"/>
          </p:cNvPicPr>
          <p:nvPr/>
        </p:nvPicPr>
        <p:blipFill>
          <a:blip r:embed="rId1"/>
          <a:stretch>
            <a:fillRect/>
          </a:stretch>
        </p:blipFill>
        <p:spPr>
          <a:xfrm>
            <a:off x="5375275" y="1356360"/>
            <a:ext cx="6620510" cy="471614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pic>
        <p:nvPicPr>
          <p:cNvPr id="7" name="Image 0" descr="https://kimi-img.moonshot.cn/pub/slides/slides_tmpl/image/25-06-01-00:19:04-d0tinu475iks2gau4i20.png"/>
          <p:cNvPicPr>
            <a:picLocks noChangeAspect="1"/>
          </p:cNvPicPr>
          <p:nvPr/>
        </p:nvPicPr>
        <p:blipFill>
          <a:blip r:embed="rId1"/>
          <a:stretch>
            <a:fillRect/>
          </a:stretch>
        </p:blipFill>
        <p:spPr>
          <a:xfrm>
            <a:off x="0" y="0"/>
            <a:ext cx="12203430" cy="6842760"/>
          </a:xfrm>
          <a:prstGeom prst="rect">
            <a:avLst/>
          </a:prstGeom>
        </p:spPr>
      </p:pic>
      <p:sp>
        <p:nvSpPr>
          <p:cNvPr id="8" name="Shape 5"/>
          <p:cNvSpPr/>
          <p:nvPr/>
        </p:nvSpPr>
        <p:spPr>
          <a:xfrm>
            <a:off x="-27940" y="-8890"/>
            <a:ext cx="12247880" cy="6875780"/>
          </a:xfrm>
          <a:prstGeom prst="rect">
            <a:avLst/>
          </a:prstGeom>
          <a:solidFill>
            <a:srgbClr val="1D3EBF">
              <a:alpha val="94902"/>
            </a:srgbClr>
          </a:solidFill>
        </p:spPr>
      </p:sp>
      <p:sp>
        <p:nvSpPr>
          <p:cNvPr id="9" name="Text 6"/>
          <p:cNvSpPr/>
          <p:nvPr/>
        </p:nvSpPr>
        <p:spPr>
          <a:xfrm>
            <a:off x="-27940" y="-8890"/>
            <a:ext cx="12247880" cy="687578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0" name="Text 7"/>
          <p:cNvSpPr/>
          <p:nvPr/>
        </p:nvSpPr>
        <p:spPr>
          <a:xfrm>
            <a:off x="4060825" y="2246630"/>
            <a:ext cx="6873875" cy="920750"/>
          </a:xfrm>
          <a:prstGeom prst="rect">
            <a:avLst/>
          </a:prstGeom>
          <a:noFill/>
        </p:spPr>
        <p:txBody>
          <a:bodyPr wrap="square" lIns="91440" tIns="45720" rIns="91440" bIns="45720" rtlCol="0" anchor="t">
            <a:spAutoFit/>
          </a:bodyPr>
          <a:lstStyle/>
          <a:p>
            <a:pPr marL="0" indent="0" algn="l">
              <a:lnSpc>
                <a:spcPct val="100000"/>
              </a:lnSpc>
              <a:buNone/>
            </a:pPr>
            <a:r>
              <a:rPr lang="en-US" sz="6000" dirty="0">
                <a:solidFill>
                  <a:srgbClr val="FFFFFF"/>
                </a:solidFill>
                <a:latin typeface="MiSans" panose="00000500000000000000" pitchFamily="34" charset="-122"/>
                <a:ea typeface="MiSans" panose="00000500000000000000" pitchFamily="34" charset="-122"/>
                <a:cs typeface="MiSans" panose="00000500000000000000" pitchFamily="34" charset="-120"/>
              </a:rPr>
              <a:t>现状与痛点</a:t>
            </a:r>
            <a:endParaRPr lang="en-US" sz="1600" dirty="0"/>
          </a:p>
        </p:txBody>
      </p:sp>
      <p:sp>
        <p:nvSpPr>
          <p:cNvPr id="11" name="Shape 8"/>
          <p:cNvSpPr/>
          <p:nvPr/>
        </p:nvSpPr>
        <p:spPr>
          <a:xfrm>
            <a:off x="3870960" y="2246630"/>
            <a:ext cx="0" cy="1938020"/>
          </a:xfrm>
          <a:prstGeom prst="line">
            <a:avLst/>
          </a:prstGeom>
          <a:noFill/>
          <a:ln w="19050">
            <a:solidFill>
              <a:srgbClr val="FFFFFF"/>
            </a:solidFill>
            <a:prstDash val="solid"/>
            <a:headEnd type="none"/>
            <a:tailEnd type="none"/>
          </a:ln>
        </p:spPr>
      </p:sp>
      <p:sp>
        <p:nvSpPr>
          <p:cNvPr id="12" name="Text 9"/>
          <p:cNvSpPr/>
          <p:nvPr/>
        </p:nvSpPr>
        <p:spPr>
          <a:xfrm>
            <a:off x="941705" y="2068830"/>
            <a:ext cx="2804160" cy="2130425"/>
          </a:xfrm>
          <a:prstGeom prst="rect">
            <a:avLst/>
          </a:prstGeom>
          <a:noFill/>
        </p:spPr>
        <p:txBody>
          <a:bodyPr wrap="square" lIns="91440" tIns="45720" rIns="91440" bIns="45720" rtlCol="0" anchor="t">
            <a:spAutoFit/>
          </a:bodyPr>
          <a:lstStyle/>
          <a:p>
            <a:pPr marL="0" indent="0" algn="r">
              <a:lnSpc>
                <a:spcPct val="100000"/>
              </a:lnSpc>
              <a:buNone/>
            </a:pPr>
            <a:r>
              <a:rPr lang="en-US" sz="13800" dirty="0">
                <a:solidFill>
                  <a:srgbClr val="FFFFFF"/>
                </a:solidFill>
                <a:latin typeface="MiSans" panose="00000500000000000000" pitchFamily="34" charset="-122"/>
                <a:ea typeface="MiSans" panose="00000500000000000000" pitchFamily="34" charset="-122"/>
                <a:cs typeface="MiSans" panose="00000500000000000000" pitchFamily="34" charset="-120"/>
              </a:rPr>
              <a:t>02</a:t>
            </a:r>
            <a:endParaRPr lang="en-US" sz="1600" dirty="0"/>
          </a:p>
        </p:txBody>
      </p:sp>
      <p:sp>
        <p:nvSpPr>
          <p:cNvPr id="13" name="Shape 10"/>
          <p:cNvSpPr/>
          <p:nvPr/>
        </p:nvSpPr>
        <p:spPr>
          <a:xfrm rot="2100000">
            <a:off x="9042400" y="3636645"/>
            <a:ext cx="3905250" cy="3905250"/>
          </a:xfrm>
          <a:custGeom>
            <a:avLst/>
            <a:gdLst/>
            <a:ahLst/>
            <a:cxnLst/>
            <a:rect l="l" t="t" r="r" b="b"/>
            <a:pathLst>
              <a:path w="3905250" h="3905250">
                <a:moveTo>
                  <a:pt x="1430788" y="3837117"/>
                </a:moveTo>
                <a:cubicBezTo>
                  <a:pt x="1430788" y="3837117"/>
                  <a:pt x="1430788" y="3837117"/>
                  <a:pt x="2474458" y="3837117"/>
                </a:cubicBezTo>
                <a:cubicBezTo>
                  <a:pt x="2310071" y="3882540"/>
                  <a:pt x="2134213" y="3905250"/>
                  <a:pt x="1950712" y="3905250"/>
                </a:cubicBezTo>
                <a:cubicBezTo>
                  <a:pt x="1771033" y="3905250"/>
                  <a:pt x="1595175" y="3882540"/>
                  <a:pt x="1430788" y="3837117"/>
                </a:cubicBezTo>
                <a:close/>
                <a:moveTo>
                  <a:pt x="972440" y="3642011"/>
                </a:moveTo>
                <a:lnTo>
                  <a:pt x="2929711" y="3642011"/>
                </a:lnTo>
                <a:cubicBezTo>
                  <a:pt x="2849588" y="3687305"/>
                  <a:pt x="2769465" y="3728823"/>
                  <a:pt x="2681713" y="3762792"/>
                </a:cubicBezTo>
                <a:cubicBezTo>
                  <a:pt x="2681713" y="3762792"/>
                  <a:pt x="2681713" y="3762792"/>
                  <a:pt x="1216621" y="3762792"/>
                </a:cubicBezTo>
                <a:cubicBezTo>
                  <a:pt x="1132685" y="3728823"/>
                  <a:pt x="1048746" y="3687305"/>
                  <a:pt x="972440" y="3642011"/>
                </a:cubicBezTo>
                <a:close/>
                <a:moveTo>
                  <a:pt x="696812" y="3450000"/>
                </a:moveTo>
                <a:lnTo>
                  <a:pt x="3205340" y="3450000"/>
                </a:lnTo>
                <a:cubicBezTo>
                  <a:pt x="3151885" y="3491759"/>
                  <a:pt x="3098432" y="3529723"/>
                  <a:pt x="3044977" y="3567684"/>
                </a:cubicBezTo>
                <a:cubicBezTo>
                  <a:pt x="3044977" y="3567684"/>
                  <a:pt x="3044977" y="3567684"/>
                  <a:pt x="857175" y="3567684"/>
                </a:cubicBezTo>
                <a:cubicBezTo>
                  <a:pt x="799902" y="3529723"/>
                  <a:pt x="746447" y="3491759"/>
                  <a:pt x="696812" y="3450000"/>
                </a:cubicBezTo>
                <a:close/>
                <a:moveTo>
                  <a:pt x="498608" y="3254891"/>
                </a:moveTo>
                <a:lnTo>
                  <a:pt x="3403544" y="3254891"/>
                </a:lnTo>
                <a:cubicBezTo>
                  <a:pt x="3365373" y="3297474"/>
                  <a:pt x="3327199" y="3340057"/>
                  <a:pt x="3285209" y="3378769"/>
                </a:cubicBezTo>
                <a:cubicBezTo>
                  <a:pt x="3285209" y="3378769"/>
                  <a:pt x="3285209" y="3378769"/>
                  <a:pt x="616943" y="3378769"/>
                </a:cubicBezTo>
                <a:cubicBezTo>
                  <a:pt x="574953" y="3340057"/>
                  <a:pt x="532964" y="3297474"/>
                  <a:pt x="498608" y="3254891"/>
                </a:cubicBezTo>
                <a:close/>
                <a:moveTo>
                  <a:pt x="346856" y="3065979"/>
                </a:moveTo>
                <a:lnTo>
                  <a:pt x="3558390" y="3065979"/>
                </a:lnTo>
                <a:cubicBezTo>
                  <a:pt x="3527840" y="3107736"/>
                  <a:pt x="3501110" y="3145699"/>
                  <a:pt x="3466742" y="3183663"/>
                </a:cubicBezTo>
                <a:cubicBezTo>
                  <a:pt x="3466742" y="3183663"/>
                  <a:pt x="3466742" y="3183663"/>
                  <a:pt x="434687" y="3183663"/>
                </a:cubicBezTo>
                <a:cubicBezTo>
                  <a:pt x="404137" y="3145699"/>
                  <a:pt x="373587" y="3107736"/>
                  <a:pt x="346856" y="3065979"/>
                </a:cubicBezTo>
                <a:close/>
                <a:moveTo>
                  <a:pt x="229172" y="2870870"/>
                </a:moveTo>
                <a:lnTo>
                  <a:pt x="3676074" y="2870870"/>
                </a:lnTo>
                <a:cubicBezTo>
                  <a:pt x="3653171" y="2912388"/>
                  <a:pt x="3630268" y="2953907"/>
                  <a:pt x="3603548" y="2991652"/>
                </a:cubicBezTo>
                <a:cubicBezTo>
                  <a:pt x="3603548" y="2991652"/>
                  <a:pt x="3603548" y="2991652"/>
                  <a:pt x="297881" y="2991652"/>
                </a:cubicBezTo>
                <a:cubicBezTo>
                  <a:pt x="274978" y="2953907"/>
                  <a:pt x="252075" y="2912388"/>
                  <a:pt x="229172" y="2870870"/>
                </a:cubicBezTo>
                <a:close/>
                <a:moveTo>
                  <a:pt x="136264" y="2678859"/>
                </a:moveTo>
                <a:lnTo>
                  <a:pt x="3762788" y="2678859"/>
                </a:lnTo>
                <a:cubicBezTo>
                  <a:pt x="3747519" y="2716821"/>
                  <a:pt x="3728432" y="2758580"/>
                  <a:pt x="3709345" y="2796543"/>
                </a:cubicBezTo>
                <a:cubicBezTo>
                  <a:pt x="3709345" y="2796543"/>
                  <a:pt x="3709345" y="2796543"/>
                  <a:pt x="189707" y="2796543"/>
                </a:cubicBezTo>
                <a:cubicBezTo>
                  <a:pt x="170620" y="2758580"/>
                  <a:pt x="155351" y="2716821"/>
                  <a:pt x="136264" y="2678859"/>
                </a:cubicBezTo>
                <a:close/>
                <a:moveTo>
                  <a:pt x="71229" y="2483753"/>
                </a:moveTo>
                <a:lnTo>
                  <a:pt x="3830923" y="2483753"/>
                </a:lnTo>
                <a:cubicBezTo>
                  <a:pt x="3819472" y="2526335"/>
                  <a:pt x="3804205" y="2568918"/>
                  <a:pt x="3788937" y="2607631"/>
                </a:cubicBezTo>
                <a:cubicBezTo>
                  <a:pt x="3788937" y="2607631"/>
                  <a:pt x="3788937" y="2607631"/>
                  <a:pt x="109399" y="2607631"/>
                </a:cubicBezTo>
                <a:cubicBezTo>
                  <a:pt x="94130" y="2568918"/>
                  <a:pt x="82680" y="2526335"/>
                  <a:pt x="71229" y="2483753"/>
                </a:cubicBezTo>
                <a:close/>
                <a:moveTo>
                  <a:pt x="24774" y="2294838"/>
                </a:moveTo>
                <a:lnTo>
                  <a:pt x="3874279" y="2294838"/>
                </a:lnTo>
                <a:cubicBezTo>
                  <a:pt x="3866641" y="2332799"/>
                  <a:pt x="3859004" y="2374559"/>
                  <a:pt x="3851364" y="2412522"/>
                </a:cubicBezTo>
                <a:cubicBezTo>
                  <a:pt x="3851364" y="2412522"/>
                  <a:pt x="3851364" y="2412522"/>
                  <a:pt x="51506" y="2412522"/>
                </a:cubicBezTo>
                <a:cubicBezTo>
                  <a:pt x="43868" y="2374559"/>
                  <a:pt x="32411" y="2332799"/>
                  <a:pt x="24774" y="2294838"/>
                </a:cubicBezTo>
                <a:close/>
                <a:moveTo>
                  <a:pt x="3096" y="2099731"/>
                </a:moveTo>
                <a:lnTo>
                  <a:pt x="3902152" y="2099731"/>
                </a:lnTo>
                <a:cubicBezTo>
                  <a:pt x="3898334" y="2141249"/>
                  <a:pt x="3894515" y="2182769"/>
                  <a:pt x="3886877" y="2220513"/>
                </a:cubicBezTo>
                <a:cubicBezTo>
                  <a:pt x="3886877" y="2220513"/>
                  <a:pt x="3886877" y="2220513"/>
                  <a:pt x="18371" y="2220513"/>
                </a:cubicBezTo>
                <a:cubicBezTo>
                  <a:pt x="10733" y="2182769"/>
                  <a:pt x="6916" y="2141249"/>
                  <a:pt x="3096" y="2099731"/>
                </a:cubicBezTo>
                <a:close/>
                <a:moveTo>
                  <a:pt x="0" y="1907721"/>
                </a:moveTo>
                <a:cubicBezTo>
                  <a:pt x="0" y="1907721"/>
                  <a:pt x="0" y="1907721"/>
                  <a:pt x="3905250" y="1907721"/>
                </a:cubicBezTo>
                <a:cubicBezTo>
                  <a:pt x="3905250" y="1923204"/>
                  <a:pt x="3905250" y="1934818"/>
                  <a:pt x="3905250" y="1950304"/>
                </a:cubicBezTo>
                <a:cubicBezTo>
                  <a:pt x="3905250" y="1977403"/>
                  <a:pt x="3905250" y="2004500"/>
                  <a:pt x="3905250" y="2031599"/>
                </a:cubicBezTo>
                <a:cubicBezTo>
                  <a:pt x="3905250" y="2031599"/>
                  <a:pt x="3905250" y="2031599"/>
                  <a:pt x="0" y="2031599"/>
                </a:cubicBezTo>
                <a:cubicBezTo>
                  <a:pt x="0" y="2004500"/>
                  <a:pt x="0" y="1977403"/>
                  <a:pt x="0" y="1950304"/>
                </a:cubicBezTo>
                <a:cubicBezTo>
                  <a:pt x="0" y="1934818"/>
                  <a:pt x="0" y="1923204"/>
                  <a:pt x="0" y="1907721"/>
                </a:cubicBezTo>
                <a:close/>
                <a:moveTo>
                  <a:pt x="10733" y="1712612"/>
                </a:moveTo>
                <a:lnTo>
                  <a:pt x="3890695" y="1712612"/>
                </a:lnTo>
                <a:cubicBezTo>
                  <a:pt x="3898334" y="1755195"/>
                  <a:pt x="3898334" y="1793907"/>
                  <a:pt x="3902152" y="1836490"/>
                </a:cubicBezTo>
                <a:cubicBezTo>
                  <a:pt x="3902152" y="1836490"/>
                  <a:pt x="3902152" y="1836490"/>
                  <a:pt x="3096" y="1836490"/>
                </a:cubicBezTo>
                <a:cubicBezTo>
                  <a:pt x="3096" y="1793907"/>
                  <a:pt x="6916" y="1755195"/>
                  <a:pt x="10733" y="1712612"/>
                </a:cubicBezTo>
                <a:close/>
                <a:moveTo>
                  <a:pt x="44578" y="1523699"/>
                </a:moveTo>
                <a:lnTo>
                  <a:pt x="3857574" y="1523699"/>
                </a:lnTo>
                <a:cubicBezTo>
                  <a:pt x="3865207" y="1561444"/>
                  <a:pt x="3872841" y="1602962"/>
                  <a:pt x="3880474" y="1644481"/>
                </a:cubicBezTo>
                <a:cubicBezTo>
                  <a:pt x="3880474" y="1644481"/>
                  <a:pt x="3880474" y="1644481"/>
                  <a:pt x="21678" y="1644481"/>
                </a:cubicBezTo>
                <a:cubicBezTo>
                  <a:pt x="29311" y="1602962"/>
                  <a:pt x="36945" y="1561444"/>
                  <a:pt x="44578" y="1523699"/>
                </a:cubicBezTo>
                <a:close/>
                <a:moveTo>
                  <a:pt x="99389" y="1328591"/>
                </a:moveTo>
                <a:lnTo>
                  <a:pt x="3805859" y="1328591"/>
                </a:lnTo>
                <a:cubicBezTo>
                  <a:pt x="3817310" y="1370108"/>
                  <a:pt x="3828762" y="1407853"/>
                  <a:pt x="3840213" y="1449373"/>
                </a:cubicBezTo>
                <a:cubicBezTo>
                  <a:pt x="3840213" y="1449373"/>
                  <a:pt x="3840213" y="1449373"/>
                  <a:pt x="65035" y="1449373"/>
                </a:cubicBezTo>
                <a:cubicBezTo>
                  <a:pt x="72669" y="1407853"/>
                  <a:pt x="87938" y="1370108"/>
                  <a:pt x="99389" y="1328591"/>
                </a:cubicBezTo>
                <a:close/>
                <a:moveTo>
                  <a:pt x="173517" y="1136580"/>
                </a:moveTo>
                <a:lnTo>
                  <a:pt x="3724814" y="1136580"/>
                </a:lnTo>
                <a:cubicBezTo>
                  <a:pt x="3743906" y="1175293"/>
                  <a:pt x="3762999" y="1217875"/>
                  <a:pt x="3778274" y="1260458"/>
                </a:cubicBezTo>
                <a:cubicBezTo>
                  <a:pt x="3778274" y="1260458"/>
                  <a:pt x="3778274" y="1260458"/>
                  <a:pt x="123876" y="1260458"/>
                </a:cubicBezTo>
                <a:cubicBezTo>
                  <a:pt x="139151" y="1217875"/>
                  <a:pt x="154424" y="1175293"/>
                  <a:pt x="173517" y="1136580"/>
                </a:cubicBezTo>
                <a:close/>
                <a:moveTo>
                  <a:pt x="279293" y="941474"/>
                </a:moveTo>
                <a:lnTo>
                  <a:pt x="3626673" y="941474"/>
                </a:lnTo>
                <a:cubicBezTo>
                  <a:pt x="3649574" y="984056"/>
                  <a:pt x="3672475" y="1022769"/>
                  <a:pt x="3691560" y="1065351"/>
                </a:cubicBezTo>
                <a:cubicBezTo>
                  <a:pt x="3691560" y="1065351"/>
                  <a:pt x="3691560" y="1065351"/>
                  <a:pt x="210590" y="1065351"/>
                </a:cubicBezTo>
                <a:cubicBezTo>
                  <a:pt x="233491" y="1022769"/>
                  <a:pt x="256392" y="984056"/>
                  <a:pt x="279293" y="941474"/>
                </a:cubicBezTo>
                <a:close/>
                <a:moveTo>
                  <a:pt x="412943" y="752559"/>
                </a:moveTo>
                <a:lnTo>
                  <a:pt x="3492305" y="752559"/>
                </a:lnTo>
                <a:cubicBezTo>
                  <a:pt x="3522832" y="790304"/>
                  <a:pt x="3553359" y="831821"/>
                  <a:pt x="3580070" y="873341"/>
                </a:cubicBezTo>
                <a:cubicBezTo>
                  <a:pt x="3580070" y="873341"/>
                  <a:pt x="3580070" y="873341"/>
                  <a:pt x="325179" y="873341"/>
                </a:cubicBezTo>
                <a:cubicBezTo>
                  <a:pt x="351889" y="831821"/>
                  <a:pt x="382416" y="790304"/>
                  <a:pt x="412943" y="752559"/>
                </a:cubicBezTo>
                <a:close/>
                <a:moveTo>
                  <a:pt x="582189" y="560548"/>
                </a:moveTo>
                <a:cubicBezTo>
                  <a:pt x="582189" y="560548"/>
                  <a:pt x="582189" y="560548"/>
                  <a:pt x="3319963" y="560548"/>
                </a:cubicBezTo>
                <a:cubicBezTo>
                  <a:pt x="3358147" y="598509"/>
                  <a:pt x="3396330" y="636473"/>
                  <a:pt x="3434514" y="678232"/>
                </a:cubicBezTo>
                <a:cubicBezTo>
                  <a:pt x="3434514" y="678232"/>
                  <a:pt x="3434514" y="678232"/>
                  <a:pt x="467638" y="678232"/>
                </a:cubicBezTo>
                <a:cubicBezTo>
                  <a:pt x="502004" y="636473"/>
                  <a:pt x="540188" y="598509"/>
                  <a:pt x="582189" y="560548"/>
                </a:cubicBezTo>
                <a:close/>
                <a:moveTo>
                  <a:pt x="808618" y="365442"/>
                </a:moveTo>
                <a:lnTo>
                  <a:pt x="3092810" y="365442"/>
                </a:lnTo>
                <a:cubicBezTo>
                  <a:pt x="3146286" y="404154"/>
                  <a:pt x="3195943" y="446737"/>
                  <a:pt x="3245599" y="489319"/>
                </a:cubicBezTo>
                <a:cubicBezTo>
                  <a:pt x="3245599" y="489319"/>
                  <a:pt x="3245599" y="489319"/>
                  <a:pt x="659649" y="489319"/>
                </a:cubicBezTo>
                <a:cubicBezTo>
                  <a:pt x="705486" y="446737"/>
                  <a:pt x="758962" y="404154"/>
                  <a:pt x="808618" y="365442"/>
                </a:cubicBezTo>
                <a:close/>
                <a:moveTo>
                  <a:pt x="1141891" y="176527"/>
                </a:moveTo>
                <a:lnTo>
                  <a:pt x="2760259" y="176527"/>
                </a:lnTo>
                <a:cubicBezTo>
                  <a:pt x="2840413" y="210692"/>
                  <a:pt x="2912935" y="248655"/>
                  <a:pt x="2985456" y="294211"/>
                </a:cubicBezTo>
                <a:cubicBezTo>
                  <a:pt x="2985456" y="294211"/>
                  <a:pt x="2985456" y="294211"/>
                  <a:pt x="916695" y="294211"/>
                </a:cubicBezTo>
                <a:cubicBezTo>
                  <a:pt x="989215" y="248655"/>
                  <a:pt x="1065553" y="210692"/>
                  <a:pt x="1141891" y="176527"/>
                </a:cubicBezTo>
                <a:close/>
                <a:moveTo>
                  <a:pt x="1949526" y="0"/>
                </a:moveTo>
                <a:cubicBezTo>
                  <a:pt x="2171061" y="0"/>
                  <a:pt x="2381136" y="34067"/>
                  <a:pt x="2579754" y="102200"/>
                </a:cubicBezTo>
                <a:cubicBezTo>
                  <a:pt x="2579754" y="102200"/>
                  <a:pt x="2579754" y="102200"/>
                  <a:pt x="1319298" y="102200"/>
                </a:cubicBezTo>
                <a:cubicBezTo>
                  <a:pt x="1517916" y="34067"/>
                  <a:pt x="1731811" y="0"/>
                  <a:pt x="1949526" y="0"/>
                </a:cubicBezTo>
                <a:close/>
              </a:path>
            </a:pathLst>
          </a:custGeom>
          <a:gradFill flip="none" rotWithShape="1">
            <a:gsLst>
              <a:gs pos="0">
                <a:srgbClr val="00B0F0">
                  <a:alpha val="34000"/>
                </a:srgbClr>
              </a:gs>
              <a:gs pos="76000">
                <a:srgbClr val="00B0F0">
                  <a:alpha val="3000"/>
                </a:srgbClr>
              </a:gs>
            </a:gsLst>
            <a:lin ang="0" scaled="1"/>
          </a:gradFill>
        </p:spPr>
      </p:sp>
      <p:sp>
        <p:nvSpPr>
          <p:cNvPr id="14" name="Text 11"/>
          <p:cNvSpPr/>
          <p:nvPr/>
        </p:nvSpPr>
        <p:spPr>
          <a:xfrm rot="2100000">
            <a:off x="9042400" y="3636645"/>
            <a:ext cx="3905250" cy="39052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5" name="Shape 12"/>
          <p:cNvSpPr/>
          <p:nvPr/>
        </p:nvSpPr>
        <p:spPr>
          <a:xfrm rot="16680000">
            <a:off x="-121920" y="-71120"/>
            <a:ext cx="2160270" cy="1989455"/>
          </a:xfrm>
          <a:custGeom>
            <a:avLst/>
            <a:gdLst/>
            <a:ahLst/>
            <a:cxnLst/>
            <a:rect l="l" t="t" r="r" b="b"/>
            <a:pathLst>
              <a:path w="2160270" h="1989455">
                <a:moveTo>
                  <a:pt x="0" y="404000"/>
                </a:moveTo>
                <a:cubicBezTo>
                  <a:pt x="-4270" y="299551"/>
                  <a:pt x="25291" y="106748"/>
                  <a:pt x="30218" y="95252"/>
                </a:cubicBezTo>
                <a:lnTo>
                  <a:pt x="672683" y="0"/>
                </a:lnTo>
                <a:cubicBezTo>
                  <a:pt x="623742" y="90325"/>
                  <a:pt x="580057" y="311376"/>
                  <a:pt x="587283" y="404000"/>
                </a:cubicBezTo>
                <a:cubicBezTo>
                  <a:pt x="570204" y="964345"/>
                  <a:pt x="1083255" y="1415972"/>
                  <a:pt x="1585468" y="1402177"/>
                </a:cubicBezTo>
                <a:cubicBezTo>
                  <a:pt x="1754953" y="1415643"/>
                  <a:pt x="2006223" y="1319406"/>
                  <a:pt x="2070272" y="1276707"/>
                </a:cubicBezTo>
                <a:lnTo>
                  <a:pt x="2160270" y="1882050"/>
                </a:lnTo>
                <a:cubicBezTo>
                  <a:pt x="2022974" y="1946756"/>
                  <a:pt x="1709297" y="1997995"/>
                  <a:pt x="1585468" y="1989455"/>
                </a:cubicBezTo>
                <a:cubicBezTo>
                  <a:pt x="695675" y="2016717"/>
                  <a:pt x="-21678" y="1202147"/>
                  <a:pt x="0" y="404000"/>
                </a:cubicBezTo>
                <a:close/>
              </a:path>
            </a:pathLst>
          </a:custGeom>
          <a:gradFill flip="none" rotWithShape="1">
            <a:gsLst>
              <a:gs pos="0">
                <a:srgbClr val="00B0F0">
                  <a:alpha val="34000"/>
                </a:srgbClr>
              </a:gs>
              <a:gs pos="76000">
                <a:srgbClr val="00B0F0">
                  <a:alpha val="0"/>
                </a:srgbClr>
              </a:gs>
            </a:gsLst>
            <a:lin ang="16200000" scaled="1"/>
          </a:gradFill>
        </p:spPr>
      </p:sp>
      <p:sp>
        <p:nvSpPr>
          <p:cNvPr id="16" name="Text 13"/>
          <p:cNvSpPr/>
          <p:nvPr/>
        </p:nvSpPr>
        <p:spPr>
          <a:xfrm rot="16680000">
            <a:off x="-121920" y="-71120"/>
            <a:ext cx="2160270" cy="1989455"/>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7" name="Shape 14"/>
          <p:cNvSpPr/>
          <p:nvPr/>
        </p:nvSpPr>
        <p:spPr>
          <a:xfrm rot="17460000">
            <a:off x="10614660" y="325120"/>
            <a:ext cx="1136650" cy="1136650"/>
          </a:xfrm>
          <a:prstGeom prst="ellipse">
            <a:avLst/>
          </a:prstGeom>
          <a:gradFill flip="none" rotWithShape="1">
            <a:gsLst>
              <a:gs pos="0">
                <a:srgbClr val="00B0F0">
                  <a:alpha val="34000"/>
                </a:srgbClr>
              </a:gs>
              <a:gs pos="76000">
                <a:srgbClr val="00B0F0">
                  <a:alpha val="3000"/>
                </a:srgbClr>
              </a:gs>
            </a:gsLst>
            <a:lin ang="0" scaled="1"/>
          </a:gradFill>
        </p:spPr>
      </p:sp>
      <p:sp>
        <p:nvSpPr>
          <p:cNvPr id="18" name="Text 15"/>
          <p:cNvSpPr/>
          <p:nvPr/>
        </p:nvSpPr>
        <p:spPr>
          <a:xfrm rot="17460000">
            <a:off x="10614660" y="325120"/>
            <a:ext cx="1136650" cy="11366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9" name="Shape 16"/>
          <p:cNvSpPr/>
          <p:nvPr/>
        </p:nvSpPr>
        <p:spPr>
          <a:xfrm rot="17460000" flipH="1" flipV="1">
            <a:off x="811530" y="5401945"/>
            <a:ext cx="3069590" cy="3069590"/>
          </a:xfrm>
          <a:prstGeom prst="ellipse">
            <a:avLst/>
          </a:prstGeom>
          <a:gradFill flip="none" rotWithShape="1">
            <a:gsLst>
              <a:gs pos="0">
                <a:srgbClr val="00B0F0">
                  <a:alpha val="34000"/>
                </a:srgbClr>
              </a:gs>
              <a:gs pos="76000">
                <a:srgbClr val="00B0F0">
                  <a:alpha val="3000"/>
                </a:srgbClr>
              </a:gs>
            </a:gsLst>
            <a:lin ang="0" scaled="1"/>
          </a:gradFill>
        </p:spPr>
      </p:sp>
      <p:sp>
        <p:nvSpPr>
          <p:cNvPr id="20" name="Text 17"/>
          <p:cNvSpPr/>
          <p:nvPr/>
        </p:nvSpPr>
        <p:spPr>
          <a:xfrm rot="17460000">
            <a:off x="811530" y="5401945"/>
            <a:ext cx="3069590" cy="3069590"/>
          </a:xfrm>
          <a:prstGeom prst="rect">
            <a:avLst/>
          </a:prstGeom>
          <a:noFill/>
        </p:spPr>
        <p:txBody>
          <a:bodyPr wrap="square" lIns="45720" tIns="91440" rIns="91440" bIns="45720" rtlCol="0" anchor="t"/>
          <a:lstStyle/>
          <a:p>
            <a:pPr marL="0" indent="0">
              <a:lnSpc>
                <a:spcPct val="100000"/>
              </a:lnSpc>
              <a:buNone/>
            </a:pPr>
            <a:endParaRPr lang="en-US"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pic>
        <p:nvPicPr>
          <p:cNvPr id="7" name="Image 0" descr="https://kimi-img.moonshot.cn/pub/slides/slides_tmpl/image/25-06-01-00:19:25-d0tio3c75iks2gau4i9g.png"/>
          <p:cNvPicPr>
            <a:picLocks noChangeAspect="1"/>
          </p:cNvPicPr>
          <p:nvPr>
            <p:custDataLst>
              <p:tags r:id="rId1"/>
            </p:custDataLst>
          </p:nvPr>
        </p:nvPicPr>
        <p:blipFill>
          <a:blip r:embed="rId2"/>
          <a:stretch>
            <a:fillRect/>
          </a:stretch>
        </p:blipFill>
        <p:spPr>
          <a:xfrm>
            <a:off x="957580" y="1255395"/>
            <a:ext cx="1371600" cy="1365250"/>
          </a:xfrm>
          <a:prstGeom prst="rect">
            <a:avLst/>
          </a:prstGeom>
        </p:spPr>
      </p:pic>
      <p:pic>
        <p:nvPicPr>
          <p:cNvPr id="8" name="Image 1" descr="https://kimi-img.moonshot.cn/pub/slides/slides_tmpl/image/25-06-01-00:19:25-d0tio3c75iks2gau4i9g.png"/>
          <p:cNvPicPr>
            <a:picLocks noChangeAspect="1"/>
          </p:cNvPicPr>
          <p:nvPr>
            <p:custDataLst>
              <p:tags r:id="rId3"/>
            </p:custDataLst>
          </p:nvPr>
        </p:nvPicPr>
        <p:blipFill>
          <a:blip r:embed="rId2"/>
          <a:stretch>
            <a:fillRect/>
          </a:stretch>
        </p:blipFill>
        <p:spPr>
          <a:xfrm>
            <a:off x="957580" y="4578350"/>
            <a:ext cx="1371600" cy="1365250"/>
          </a:xfrm>
          <a:prstGeom prst="rect">
            <a:avLst/>
          </a:prstGeom>
        </p:spPr>
      </p:pic>
      <p:pic>
        <p:nvPicPr>
          <p:cNvPr id="9" name="Image 2" descr="https://kimi-img.moonshot.cn/pub/slides/slides_tmpl/image/25-06-01-00:19:25-d0tio3c75iks2gau4i9g.png"/>
          <p:cNvPicPr>
            <a:picLocks noChangeAspect="1"/>
          </p:cNvPicPr>
          <p:nvPr>
            <p:custDataLst>
              <p:tags r:id="rId4"/>
            </p:custDataLst>
          </p:nvPr>
        </p:nvPicPr>
        <p:blipFill>
          <a:blip r:embed="rId2"/>
          <a:stretch>
            <a:fillRect/>
          </a:stretch>
        </p:blipFill>
        <p:spPr>
          <a:xfrm flipH="1">
            <a:off x="9948545" y="2926080"/>
            <a:ext cx="1371600" cy="1365250"/>
          </a:xfrm>
          <a:prstGeom prst="rect">
            <a:avLst/>
          </a:prstGeom>
        </p:spPr>
      </p:pic>
      <p:sp>
        <p:nvSpPr>
          <p:cNvPr id="10" name="Shape 5"/>
          <p:cNvSpPr/>
          <p:nvPr/>
        </p:nvSpPr>
        <p:spPr>
          <a:xfrm>
            <a:off x="848360" y="6346190"/>
            <a:ext cx="163338" cy="153035"/>
          </a:xfrm>
          <a:prstGeom prst="rect">
            <a:avLst/>
          </a:prstGeom>
          <a:solidFill>
            <a:srgbClr val="004CC0"/>
          </a:solidFill>
        </p:spPr>
      </p:sp>
      <p:sp>
        <p:nvSpPr>
          <p:cNvPr id="11" name="Text 6"/>
          <p:cNvSpPr/>
          <p:nvPr/>
        </p:nvSpPr>
        <p:spPr>
          <a:xfrm>
            <a:off x="848360"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2" name="Shape 7"/>
          <p:cNvSpPr/>
          <p:nvPr/>
        </p:nvSpPr>
        <p:spPr>
          <a:xfrm>
            <a:off x="1122291" y="6346190"/>
            <a:ext cx="163338" cy="153035"/>
          </a:xfrm>
          <a:prstGeom prst="rect">
            <a:avLst/>
          </a:prstGeom>
          <a:solidFill>
            <a:srgbClr val="004CC0"/>
          </a:solidFill>
        </p:spPr>
      </p:sp>
      <p:sp>
        <p:nvSpPr>
          <p:cNvPr id="13" name="Text 8"/>
          <p:cNvSpPr/>
          <p:nvPr/>
        </p:nvSpPr>
        <p:spPr>
          <a:xfrm>
            <a:off x="1122291"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4" name="Shape 9"/>
          <p:cNvSpPr/>
          <p:nvPr/>
        </p:nvSpPr>
        <p:spPr>
          <a:xfrm>
            <a:off x="1396222" y="6346190"/>
            <a:ext cx="163338" cy="153035"/>
          </a:xfrm>
          <a:prstGeom prst="rect">
            <a:avLst/>
          </a:prstGeom>
          <a:solidFill>
            <a:srgbClr val="004CC0"/>
          </a:solidFill>
        </p:spPr>
      </p:sp>
      <p:sp>
        <p:nvSpPr>
          <p:cNvPr id="15" name="Text 10"/>
          <p:cNvSpPr/>
          <p:nvPr/>
        </p:nvSpPr>
        <p:spPr>
          <a:xfrm>
            <a:off x="1396222"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6" name="Shape 11"/>
          <p:cNvSpPr/>
          <p:nvPr>
            <p:custDataLst>
              <p:tags r:id="rId5"/>
            </p:custDataLst>
          </p:nvPr>
        </p:nvSpPr>
        <p:spPr>
          <a:xfrm>
            <a:off x="1567815" y="1598930"/>
            <a:ext cx="8254365" cy="1003300"/>
          </a:xfrm>
          <a:prstGeom prst="roundRect">
            <a:avLst/>
          </a:prstGeom>
          <a:solidFill>
            <a:srgbClr val="000000">
              <a:alpha val="0"/>
            </a:srgbClr>
          </a:solidFill>
          <a:ln w="19050">
            <a:solidFill>
              <a:srgbClr val="004CC0"/>
            </a:solidFill>
            <a:prstDash val="solid"/>
          </a:ln>
        </p:spPr>
      </p:sp>
      <p:sp>
        <p:nvSpPr>
          <p:cNvPr id="17" name="Text 12"/>
          <p:cNvSpPr/>
          <p:nvPr/>
        </p:nvSpPr>
        <p:spPr>
          <a:xfrm>
            <a:off x="1567815" y="1598930"/>
            <a:ext cx="8254365" cy="10033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8" name="Text 13"/>
          <p:cNvSpPr/>
          <p:nvPr>
            <p:custDataLst>
              <p:tags r:id="rId6"/>
            </p:custDataLst>
          </p:nvPr>
        </p:nvSpPr>
        <p:spPr>
          <a:xfrm>
            <a:off x="1129665" y="1658620"/>
            <a:ext cx="1072515" cy="609600"/>
          </a:xfrm>
          <a:prstGeom prst="rect">
            <a:avLst/>
          </a:prstGeom>
          <a:noFill/>
        </p:spPr>
        <p:txBody>
          <a:bodyPr wrap="square" lIns="91440" tIns="45720" rIns="91440" bIns="45720" rtlCol="0" anchor="t">
            <a:spAutoFit/>
          </a:bodyPr>
          <a:lstStyle/>
          <a:p>
            <a:pPr marL="0" indent="0" algn="ctr">
              <a:lnSpc>
                <a:spcPct val="100000"/>
              </a:lnSpc>
              <a:buNone/>
            </a:pPr>
            <a:r>
              <a:rPr lang="en-US" sz="4000" b="1" dirty="0">
                <a:solidFill>
                  <a:srgbClr val="FFFFFF"/>
                </a:solidFill>
                <a:latin typeface="MiSans" panose="00000500000000000000" pitchFamily="34" charset="-122"/>
                <a:ea typeface="MiSans" panose="00000500000000000000" pitchFamily="34" charset="-122"/>
                <a:cs typeface="MiSans" panose="00000500000000000000" pitchFamily="34" charset="-120"/>
              </a:rPr>
              <a:t>01</a:t>
            </a:r>
            <a:endParaRPr lang="en-US" sz="1600" dirty="0"/>
          </a:p>
        </p:txBody>
      </p:sp>
      <p:sp>
        <p:nvSpPr>
          <p:cNvPr id="19" name="Text 14"/>
          <p:cNvSpPr/>
          <p:nvPr>
            <p:custDataLst>
              <p:tags r:id="rId7"/>
            </p:custDataLst>
          </p:nvPr>
        </p:nvSpPr>
        <p:spPr>
          <a:xfrm>
            <a:off x="2461895" y="1654175"/>
            <a:ext cx="6985635" cy="892873"/>
          </a:xfrm>
          <a:prstGeom prst="rect">
            <a:avLst/>
          </a:prstGeom>
          <a:noFill/>
        </p:spPr>
        <p:txBody>
          <a:bodyPr wrap="square" lIns="91440" tIns="45720" rIns="91440" bIns="45720" rtlCol="0" anchor="t">
            <a:spAutoFit/>
          </a:bodyPr>
          <a:lstStyle/>
          <a:p>
            <a:pPr algn="just">
              <a:lnSpc>
                <a:spcPct val="130000"/>
              </a:lnSpc>
            </a:pPr>
            <a:r>
              <a:rPr lang="zh-CN" altLang="en-US" sz="1400" b="1" dirty="0">
                <a:solidFill>
                  <a:srgbClr val="000000"/>
                </a:solidFill>
                <a:latin typeface="黑体" panose="02010609060101010101" pitchFamily="49" charset="-122"/>
                <a:ea typeface="黑体" panose="02010609060101010101" pitchFamily="49" charset="-122"/>
                <a:cs typeface="MiSans" panose="00000500000000000000" pitchFamily="34" charset="-120"/>
              </a:rPr>
              <a:t>    </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前端感知设备、报警按钮普及率低，普通民众紧急情况</a:t>
            </a:r>
            <a:r>
              <a:rPr lang="en-US" sz="1400" dirty="0" err="1">
                <a:solidFill>
                  <a:srgbClr val="000000"/>
                </a:solidFill>
                <a:latin typeface="黑体" panose="02010609060101010101" pitchFamily="49" charset="-122"/>
                <a:ea typeface="黑体" panose="02010609060101010101" pitchFamily="49" charset="-122"/>
                <a:cs typeface="MiSans" panose="00000500000000000000" pitchFamily="34" charset="-120"/>
              </a:rPr>
              <a:t>报警依赖</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对讲机、</a:t>
            </a:r>
            <a:r>
              <a:rPr lang="en-US" sz="1400" dirty="0" err="1">
                <a:solidFill>
                  <a:srgbClr val="000000"/>
                </a:solidFill>
                <a:latin typeface="黑体" panose="02010609060101010101" pitchFamily="49" charset="-122"/>
                <a:ea typeface="黑体" panose="02010609060101010101" pitchFamily="49" charset="-122"/>
                <a:cs typeface="MiSans" panose="00000500000000000000" pitchFamily="34" charset="-120"/>
              </a:rPr>
              <a:t>电话、微信</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等形式</a:t>
            </a:r>
            <a:r>
              <a:rPr 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a:t>
            </a:r>
            <a:r>
              <a:rPr lang="en-US" altLang="zh-CN" sz="1400" dirty="0">
                <a:solidFill>
                  <a:srgbClr val="333333"/>
                </a:solidFill>
                <a:latin typeface="黑体" panose="02010609060101010101" pitchFamily="49" charset="-122"/>
                <a:ea typeface="黑体" panose="02010609060101010101" pitchFamily="49" charset="-122"/>
                <a:cs typeface="MiSans" panose="00000500000000000000" pitchFamily="34" charset="-120"/>
              </a:rPr>
              <a:t> </a:t>
            </a:r>
            <a:r>
              <a:rPr lang="en-US" altLang="zh-CN" sz="1400" dirty="0" err="1">
                <a:solidFill>
                  <a:srgbClr val="333333"/>
                </a:solidFill>
                <a:latin typeface="黑体" panose="02010609060101010101" pitchFamily="49" charset="-122"/>
                <a:ea typeface="黑体" panose="02010609060101010101" pitchFamily="49" charset="-122"/>
                <a:cs typeface="MiSans" panose="00000500000000000000" pitchFamily="34" charset="-120"/>
              </a:rPr>
              <a:t>居民需记忆多</a:t>
            </a:r>
            <a:r>
              <a:rPr lang="zh-CN" altLang="en-US" sz="1400" dirty="0">
                <a:solidFill>
                  <a:srgbClr val="333333"/>
                </a:solidFill>
                <a:latin typeface="黑体" panose="02010609060101010101" pitchFamily="49" charset="-122"/>
                <a:ea typeface="黑体" panose="02010609060101010101" pitchFamily="49" charset="-122"/>
                <a:cs typeface="MiSans" panose="00000500000000000000" pitchFamily="34" charset="-120"/>
              </a:rPr>
              <a:t>人</a:t>
            </a:r>
            <a:r>
              <a:rPr lang="en-US" altLang="zh-CN" sz="1400" dirty="0" err="1">
                <a:solidFill>
                  <a:srgbClr val="333333"/>
                </a:solidFill>
                <a:latin typeface="黑体" panose="02010609060101010101" pitchFamily="49" charset="-122"/>
                <a:ea typeface="黑体" panose="02010609060101010101" pitchFamily="49" charset="-122"/>
                <a:cs typeface="MiSans" panose="00000500000000000000" pitchFamily="34" charset="-120"/>
              </a:rPr>
              <a:t>电话，紧急时易慌乱，导致报警延误</a:t>
            </a:r>
            <a:r>
              <a:rPr lang="en-US" altLang="zh-CN" sz="1400" dirty="0">
                <a:solidFill>
                  <a:srgbClr val="333333"/>
                </a:solidFill>
                <a:latin typeface="黑体" panose="02010609060101010101" pitchFamily="49" charset="-122"/>
                <a:ea typeface="黑体" panose="02010609060101010101" pitchFamily="49" charset="-122"/>
                <a:cs typeface="MiSans" panose="00000500000000000000" pitchFamily="34" charset="-120"/>
              </a:rPr>
              <a:t> </a:t>
            </a:r>
            <a:r>
              <a:rPr lang="zh-CN" altLang="en-US" sz="1400" dirty="0">
                <a:solidFill>
                  <a:srgbClr val="333333"/>
                </a:solidFill>
                <a:latin typeface="黑体" panose="02010609060101010101" pitchFamily="49" charset="-122"/>
                <a:ea typeface="黑体" panose="02010609060101010101" pitchFamily="49" charset="-122"/>
                <a:cs typeface="MiSans" panose="00000500000000000000" pitchFamily="34" charset="-120"/>
              </a:rPr>
              <a:t>，</a:t>
            </a:r>
            <a:r>
              <a:rPr lang="en-US" sz="1400" dirty="0" err="1">
                <a:solidFill>
                  <a:srgbClr val="000000"/>
                </a:solidFill>
                <a:latin typeface="黑体" panose="02010609060101010101" pitchFamily="49" charset="-122"/>
                <a:ea typeface="黑体" panose="02010609060101010101" pitchFamily="49" charset="-122"/>
                <a:cs typeface="MiSans" panose="00000500000000000000" pitchFamily="34" charset="-120"/>
              </a:rPr>
              <a:t>信息传递</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实时性差</a:t>
            </a:r>
            <a:r>
              <a:rPr lang="en-US" sz="1400" dirty="0" err="1">
                <a:solidFill>
                  <a:srgbClr val="000000"/>
                </a:solidFill>
                <a:latin typeface="黑体" panose="02010609060101010101" pitchFamily="49" charset="-122"/>
                <a:ea typeface="黑体" panose="02010609060101010101" pitchFamily="49" charset="-122"/>
                <a:cs typeface="MiSans" panose="00000500000000000000" pitchFamily="34" charset="-120"/>
              </a:rPr>
              <a:t>且易失真</a:t>
            </a:r>
            <a:r>
              <a:rPr 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a:t>
            </a:r>
            <a:endParaRPr lang="en-US" sz="1600" dirty="0">
              <a:latin typeface="黑体" panose="02010609060101010101" pitchFamily="49" charset="-122"/>
              <a:ea typeface="黑体" panose="02010609060101010101" pitchFamily="49" charset="-122"/>
            </a:endParaRPr>
          </a:p>
        </p:txBody>
      </p:sp>
      <p:sp>
        <p:nvSpPr>
          <p:cNvPr id="20" name="Text 15"/>
          <p:cNvSpPr/>
          <p:nvPr>
            <p:custDataLst>
              <p:tags r:id="rId8"/>
            </p:custDataLst>
          </p:nvPr>
        </p:nvSpPr>
        <p:spPr>
          <a:xfrm>
            <a:off x="2461895" y="1151890"/>
            <a:ext cx="6983730" cy="400110"/>
          </a:xfrm>
          <a:prstGeom prst="rect">
            <a:avLst/>
          </a:prstGeom>
          <a:noFill/>
        </p:spPr>
        <p:txBody>
          <a:bodyPr wrap="square" lIns="91440" tIns="45720" rIns="91440" bIns="45720" rtlCol="0" anchor="t">
            <a:spAutoFit/>
          </a:bodyPr>
          <a:lstStyle/>
          <a:p>
            <a:pPr marL="0" indent="0" algn="l">
              <a:lnSpc>
                <a:spcPct val="100000"/>
              </a:lnSpc>
              <a:buNone/>
            </a:pPr>
            <a:r>
              <a:rPr lang="en-US" sz="2000" dirty="0" err="1">
                <a:solidFill>
                  <a:srgbClr val="004CC0"/>
                </a:solidFill>
                <a:latin typeface="MiSans" panose="00000500000000000000" pitchFamily="34" charset="-122"/>
                <a:ea typeface="MiSans" panose="00000500000000000000" pitchFamily="34" charset="-122"/>
                <a:cs typeface="MiSans" panose="00000500000000000000" pitchFamily="34" charset="-120"/>
              </a:rPr>
              <a:t>报警</a:t>
            </a:r>
            <a:r>
              <a:rPr lang="zh-CN" altLang="en-US" sz="2000" dirty="0">
                <a:solidFill>
                  <a:srgbClr val="004CC0"/>
                </a:solidFill>
                <a:latin typeface="MiSans" panose="00000500000000000000" pitchFamily="34" charset="-122"/>
                <a:ea typeface="MiSans" panose="00000500000000000000" pitchFamily="34" charset="-122"/>
                <a:cs typeface="MiSans" panose="00000500000000000000" pitchFamily="34" charset="-120"/>
              </a:rPr>
              <a:t>信息导入</a:t>
            </a:r>
            <a:r>
              <a:rPr lang="en-US" sz="2000" dirty="0" err="1">
                <a:solidFill>
                  <a:srgbClr val="004CC0"/>
                </a:solidFill>
                <a:latin typeface="MiSans" panose="00000500000000000000" pitchFamily="34" charset="-122"/>
                <a:ea typeface="MiSans" panose="00000500000000000000" pitchFamily="34" charset="-122"/>
                <a:cs typeface="MiSans" panose="00000500000000000000" pitchFamily="34" charset="-120"/>
              </a:rPr>
              <a:t>现状</a:t>
            </a:r>
            <a:endParaRPr lang="en-US" sz="1600" dirty="0"/>
          </a:p>
        </p:txBody>
      </p:sp>
      <p:sp>
        <p:nvSpPr>
          <p:cNvPr id="21" name="Shape 16"/>
          <p:cNvSpPr/>
          <p:nvPr>
            <p:custDataLst>
              <p:tags r:id="rId9"/>
            </p:custDataLst>
          </p:nvPr>
        </p:nvSpPr>
        <p:spPr>
          <a:xfrm flipH="1">
            <a:off x="2455545" y="3269615"/>
            <a:ext cx="8254365" cy="1003300"/>
          </a:xfrm>
          <a:prstGeom prst="roundRect">
            <a:avLst/>
          </a:prstGeom>
          <a:solidFill>
            <a:srgbClr val="000000">
              <a:alpha val="0"/>
            </a:srgbClr>
          </a:solidFill>
          <a:ln w="19050">
            <a:solidFill>
              <a:srgbClr val="004CC0"/>
            </a:solidFill>
            <a:prstDash val="solid"/>
          </a:ln>
        </p:spPr>
      </p:sp>
      <p:sp>
        <p:nvSpPr>
          <p:cNvPr id="22" name="Text 17"/>
          <p:cNvSpPr/>
          <p:nvPr/>
        </p:nvSpPr>
        <p:spPr>
          <a:xfrm>
            <a:off x="2455545" y="3269615"/>
            <a:ext cx="8254365" cy="10033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3" name="Text 18"/>
          <p:cNvSpPr/>
          <p:nvPr>
            <p:custDataLst>
              <p:tags r:id="rId10"/>
            </p:custDataLst>
          </p:nvPr>
        </p:nvSpPr>
        <p:spPr>
          <a:xfrm>
            <a:off x="10075545" y="3329305"/>
            <a:ext cx="1072515" cy="609600"/>
          </a:xfrm>
          <a:prstGeom prst="rect">
            <a:avLst/>
          </a:prstGeom>
          <a:noFill/>
        </p:spPr>
        <p:txBody>
          <a:bodyPr wrap="square" lIns="91440" tIns="45720" rIns="91440" bIns="45720" rtlCol="0" anchor="t">
            <a:spAutoFit/>
          </a:bodyPr>
          <a:lstStyle/>
          <a:p>
            <a:pPr marL="0" indent="0" algn="ctr">
              <a:lnSpc>
                <a:spcPct val="100000"/>
              </a:lnSpc>
              <a:buNone/>
            </a:pPr>
            <a:r>
              <a:rPr lang="en-US" sz="4000" b="1" dirty="0">
                <a:solidFill>
                  <a:srgbClr val="FFFFFF"/>
                </a:solidFill>
                <a:latin typeface="MiSans" panose="00000500000000000000" pitchFamily="34" charset="-122"/>
                <a:ea typeface="MiSans" panose="00000500000000000000" pitchFamily="34" charset="-122"/>
                <a:cs typeface="MiSans" panose="00000500000000000000" pitchFamily="34" charset="-120"/>
              </a:rPr>
              <a:t>02</a:t>
            </a:r>
            <a:endParaRPr lang="en-US" sz="1600" dirty="0"/>
          </a:p>
        </p:txBody>
      </p:sp>
      <p:sp>
        <p:nvSpPr>
          <p:cNvPr id="24" name="Text 19"/>
          <p:cNvSpPr/>
          <p:nvPr>
            <p:custDataLst>
              <p:tags r:id="rId11"/>
            </p:custDataLst>
          </p:nvPr>
        </p:nvSpPr>
        <p:spPr>
          <a:xfrm>
            <a:off x="2625969" y="3324860"/>
            <a:ext cx="7189861" cy="941348"/>
          </a:xfrm>
          <a:prstGeom prst="rect">
            <a:avLst/>
          </a:prstGeom>
          <a:noFill/>
        </p:spPr>
        <p:txBody>
          <a:bodyPr wrap="square" lIns="91440" tIns="45720" rIns="91440" bIns="45720" rtlCol="0" anchor="t">
            <a:spAutoFit/>
          </a:bodyPr>
          <a:lstStyle/>
          <a:p>
            <a:pPr>
              <a:lnSpc>
                <a:spcPct val="130000"/>
              </a:lnSpc>
            </a:pP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    由于对讲机配备数量有限，所以大部分应急小组人员在紧急情况下依然要通过</a:t>
            </a:r>
            <a:r>
              <a:rPr lang="en-US" sz="1400" dirty="0" err="1">
                <a:solidFill>
                  <a:srgbClr val="000000"/>
                </a:solidFill>
                <a:latin typeface="黑体" panose="02010609060101010101" pitchFamily="49" charset="-122"/>
                <a:ea typeface="黑体" panose="02010609060101010101" pitchFamily="49" charset="-122"/>
                <a:cs typeface="MiSans" panose="00000500000000000000" pitchFamily="34" charset="-120"/>
              </a:rPr>
              <a:t>手机</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拨号的方式点对点沟通</a:t>
            </a:r>
            <a:r>
              <a:rPr 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a:t>
            </a:r>
            <a:r>
              <a:rPr lang="en-US" altLang="zh-CN" sz="1400" dirty="0" err="1">
                <a:solidFill>
                  <a:srgbClr val="333333"/>
                </a:solidFill>
                <a:latin typeface="黑体" panose="02010609060101010101" pitchFamily="49" charset="-122"/>
                <a:ea typeface="黑体" panose="02010609060101010101" pitchFamily="49" charset="-122"/>
                <a:cs typeface="MiSans" panose="00000500000000000000" pitchFamily="34" charset="-120"/>
              </a:rPr>
              <a:t>指令传达需“二次中转</a:t>
            </a:r>
            <a:r>
              <a:rPr lang="en-US" altLang="zh-CN" sz="1400" dirty="0">
                <a:solidFill>
                  <a:srgbClr val="333333"/>
                </a:solidFill>
                <a:latin typeface="黑体" panose="02010609060101010101" pitchFamily="49" charset="-122"/>
                <a:ea typeface="黑体" panose="02010609060101010101" pitchFamily="49" charset="-122"/>
                <a:cs typeface="MiSans" panose="00000500000000000000" pitchFamily="34" charset="-120"/>
              </a:rPr>
              <a:t>”，</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这也间接导致了</a:t>
            </a:r>
            <a:r>
              <a:rPr lang="en-US" sz="1400" dirty="0" err="1">
                <a:solidFill>
                  <a:srgbClr val="000000"/>
                </a:solidFill>
                <a:latin typeface="黑体" panose="02010609060101010101" pitchFamily="49" charset="-122"/>
                <a:ea typeface="黑体" panose="02010609060101010101" pitchFamily="49" charset="-122"/>
                <a:cs typeface="MiSans" panose="00000500000000000000" pitchFamily="34" charset="-120"/>
              </a:rPr>
              <a:t>跨部门协同存在</a:t>
            </a:r>
            <a:r>
              <a:rPr 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信息</a:t>
            </a:r>
            <a:r>
              <a:rPr lang="en-US" sz="1400" dirty="0" err="1">
                <a:solidFill>
                  <a:srgbClr val="000000"/>
                </a:solidFill>
                <a:latin typeface="黑体" panose="02010609060101010101" pitchFamily="49" charset="-122"/>
                <a:ea typeface="黑体" panose="02010609060101010101" pitchFamily="49" charset="-122"/>
                <a:cs typeface="MiSans" panose="00000500000000000000" pitchFamily="34" charset="-120"/>
              </a:rPr>
              <a:t>壁垒</a:t>
            </a:r>
            <a:r>
              <a:rPr 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a:t>
            </a:r>
            <a:r>
              <a:rPr lang="en-US" altLang="zh-CN" sz="1600" dirty="0" err="1">
                <a:solidFill>
                  <a:srgbClr val="333333"/>
                </a:solidFill>
                <a:latin typeface="黑体" panose="02010609060101010101" pitchFamily="49" charset="-122"/>
                <a:ea typeface="黑体" panose="02010609060101010101" pitchFamily="49" charset="-122"/>
                <a:cs typeface="MiSans" panose="00000500000000000000" pitchFamily="34" charset="-120"/>
              </a:rPr>
              <a:t>降低协同效率</a:t>
            </a:r>
            <a:r>
              <a:rPr lang="en-US" altLang="zh-CN" sz="1600" dirty="0">
                <a:solidFill>
                  <a:srgbClr val="333333"/>
                </a:solidFill>
                <a:latin typeface="黑体" panose="02010609060101010101" pitchFamily="49" charset="-122"/>
                <a:ea typeface="黑体" panose="02010609060101010101" pitchFamily="49" charset="-122"/>
                <a:cs typeface="MiSans" panose="00000500000000000000" pitchFamily="34" charset="-120"/>
              </a:rPr>
              <a:t>。，</a:t>
            </a:r>
            <a:endParaRPr lang="en-US" sz="1600" dirty="0">
              <a:latin typeface="黑体" panose="02010609060101010101" pitchFamily="49" charset="-122"/>
              <a:ea typeface="黑体" panose="02010609060101010101" pitchFamily="49" charset="-122"/>
            </a:endParaRPr>
          </a:p>
        </p:txBody>
      </p:sp>
      <p:sp>
        <p:nvSpPr>
          <p:cNvPr id="25" name="Text 20"/>
          <p:cNvSpPr/>
          <p:nvPr>
            <p:custDataLst>
              <p:tags r:id="rId12"/>
            </p:custDataLst>
          </p:nvPr>
        </p:nvSpPr>
        <p:spPr>
          <a:xfrm>
            <a:off x="2832100" y="2822575"/>
            <a:ext cx="6983730" cy="400110"/>
          </a:xfrm>
          <a:prstGeom prst="rect">
            <a:avLst/>
          </a:prstGeom>
          <a:noFill/>
        </p:spPr>
        <p:txBody>
          <a:bodyPr wrap="square" lIns="91440" tIns="45720" rIns="91440" bIns="45720" rtlCol="0" anchor="t">
            <a:spAutoFit/>
          </a:bodyPr>
          <a:lstStyle/>
          <a:p>
            <a:pPr marL="0" indent="0" algn="r">
              <a:lnSpc>
                <a:spcPct val="100000"/>
              </a:lnSpc>
              <a:buNone/>
            </a:pPr>
            <a:r>
              <a:rPr lang="en-US" sz="2000" dirty="0" err="1">
                <a:solidFill>
                  <a:srgbClr val="004CC0"/>
                </a:solidFill>
                <a:latin typeface="MiSans" panose="00000500000000000000" pitchFamily="34" charset="-122"/>
                <a:ea typeface="MiSans" panose="00000500000000000000" pitchFamily="34" charset="-122"/>
                <a:cs typeface="MiSans" panose="00000500000000000000" pitchFamily="34" charset="-120"/>
              </a:rPr>
              <a:t>应急通话现状</a:t>
            </a:r>
            <a:endParaRPr lang="en-US" sz="1600" dirty="0"/>
          </a:p>
        </p:txBody>
      </p:sp>
      <p:sp>
        <p:nvSpPr>
          <p:cNvPr id="26" name="Shape 21"/>
          <p:cNvSpPr/>
          <p:nvPr>
            <p:custDataLst>
              <p:tags r:id="rId13"/>
            </p:custDataLst>
          </p:nvPr>
        </p:nvSpPr>
        <p:spPr>
          <a:xfrm>
            <a:off x="1567815" y="4940300"/>
            <a:ext cx="8254365" cy="1003300"/>
          </a:xfrm>
          <a:prstGeom prst="roundRect">
            <a:avLst/>
          </a:prstGeom>
          <a:solidFill>
            <a:srgbClr val="000000">
              <a:alpha val="0"/>
            </a:srgbClr>
          </a:solidFill>
          <a:ln w="19050">
            <a:solidFill>
              <a:srgbClr val="004CC0"/>
            </a:solidFill>
            <a:prstDash val="solid"/>
          </a:ln>
        </p:spPr>
      </p:sp>
      <p:sp>
        <p:nvSpPr>
          <p:cNvPr id="27" name="Text 22"/>
          <p:cNvSpPr/>
          <p:nvPr/>
        </p:nvSpPr>
        <p:spPr>
          <a:xfrm>
            <a:off x="1567815" y="4940300"/>
            <a:ext cx="8254365" cy="10033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8" name="Text 23"/>
          <p:cNvSpPr/>
          <p:nvPr>
            <p:custDataLst>
              <p:tags r:id="rId14"/>
            </p:custDataLst>
          </p:nvPr>
        </p:nvSpPr>
        <p:spPr>
          <a:xfrm>
            <a:off x="1129665" y="4999990"/>
            <a:ext cx="1072515" cy="609600"/>
          </a:xfrm>
          <a:prstGeom prst="rect">
            <a:avLst/>
          </a:prstGeom>
          <a:noFill/>
        </p:spPr>
        <p:txBody>
          <a:bodyPr wrap="square" lIns="91440" tIns="45720" rIns="91440" bIns="45720" rtlCol="0" anchor="t">
            <a:spAutoFit/>
          </a:bodyPr>
          <a:lstStyle/>
          <a:p>
            <a:pPr marL="0" indent="0" algn="ctr">
              <a:lnSpc>
                <a:spcPct val="100000"/>
              </a:lnSpc>
              <a:buNone/>
            </a:pPr>
            <a:r>
              <a:rPr lang="en-US" sz="4000" b="1" dirty="0">
                <a:solidFill>
                  <a:srgbClr val="FFFFFF"/>
                </a:solidFill>
                <a:latin typeface="MiSans" panose="00000500000000000000" pitchFamily="34" charset="-122"/>
                <a:ea typeface="MiSans" panose="00000500000000000000" pitchFamily="34" charset="-122"/>
                <a:cs typeface="MiSans" panose="00000500000000000000" pitchFamily="34" charset="-120"/>
              </a:rPr>
              <a:t>03</a:t>
            </a:r>
            <a:endParaRPr lang="en-US" sz="1600" dirty="0"/>
          </a:p>
        </p:txBody>
      </p:sp>
      <p:sp>
        <p:nvSpPr>
          <p:cNvPr id="29" name="Text 24"/>
          <p:cNvSpPr/>
          <p:nvPr>
            <p:custDataLst>
              <p:tags r:id="rId15"/>
            </p:custDataLst>
          </p:nvPr>
        </p:nvSpPr>
        <p:spPr>
          <a:xfrm>
            <a:off x="2461895" y="4995545"/>
            <a:ext cx="6985635" cy="629531"/>
          </a:xfrm>
          <a:prstGeom prst="rect">
            <a:avLst/>
          </a:prstGeom>
          <a:noFill/>
        </p:spPr>
        <p:txBody>
          <a:bodyPr wrap="square" lIns="91440" tIns="45720" rIns="91440" bIns="45720" rtlCol="0" anchor="t">
            <a:spAutoFit/>
          </a:bodyPr>
          <a:lstStyle/>
          <a:p>
            <a:pPr marL="0" indent="0" algn="just">
              <a:lnSpc>
                <a:spcPct val="130000"/>
              </a:lnSpc>
              <a:buNone/>
            </a:pP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   目前街道只安装了一个报警柱作为试点，其他</a:t>
            </a:r>
            <a:r>
              <a:rPr lang="en-US" sz="1400" dirty="0" err="1">
                <a:solidFill>
                  <a:srgbClr val="000000"/>
                </a:solidFill>
                <a:latin typeface="黑体" panose="02010609060101010101" pitchFamily="49" charset="-122"/>
                <a:ea typeface="黑体" panose="02010609060101010101" pitchFamily="49" charset="-122"/>
                <a:cs typeface="MiSans" panose="00000500000000000000" pitchFamily="34" charset="-120"/>
              </a:rPr>
              <a:t>区域无</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物理</a:t>
            </a:r>
            <a:r>
              <a:rPr lang="en-US" sz="1400" dirty="0" err="1">
                <a:solidFill>
                  <a:srgbClr val="000000"/>
                </a:solidFill>
                <a:latin typeface="黑体" panose="02010609060101010101" pitchFamily="49" charset="-122"/>
                <a:ea typeface="黑体" panose="02010609060101010101" pitchFamily="49" charset="-122"/>
                <a:cs typeface="MiSans" panose="00000500000000000000" pitchFamily="34" charset="-120"/>
              </a:rPr>
              <a:t>报警终端</a:t>
            </a:r>
            <a:r>
              <a:rPr 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a:t>
            </a:r>
            <a:r>
              <a:rPr lang="zh-CN" altLang="en-US" sz="1400" dirty="0">
                <a:solidFill>
                  <a:srgbClr val="000000"/>
                </a:solidFill>
                <a:latin typeface="黑体" panose="02010609060101010101" pitchFamily="49" charset="-122"/>
                <a:ea typeface="黑体" panose="02010609060101010101" pitchFamily="49" charset="-122"/>
                <a:cs typeface="MiSans" panose="00000500000000000000" pitchFamily="34" charset="-120"/>
              </a:rPr>
              <a:t>紧急情况下也就缺少了一键触发式快速报警机制</a:t>
            </a:r>
            <a:r>
              <a:rPr lang="en-US" sz="1400" b="1" dirty="0">
                <a:solidFill>
                  <a:srgbClr val="000000"/>
                </a:solidFill>
                <a:latin typeface="黑体" panose="02010609060101010101" pitchFamily="49" charset="-122"/>
                <a:ea typeface="黑体" panose="02010609060101010101" pitchFamily="49" charset="-122"/>
                <a:cs typeface="MiSans" panose="00000500000000000000" pitchFamily="34" charset="-120"/>
              </a:rPr>
              <a:t>。</a:t>
            </a:r>
            <a:endParaRPr lang="en-US" sz="1600" b="1" dirty="0">
              <a:latin typeface="黑体" panose="02010609060101010101" pitchFamily="49" charset="-122"/>
              <a:ea typeface="黑体" panose="02010609060101010101" pitchFamily="49" charset="-122"/>
            </a:endParaRPr>
          </a:p>
        </p:txBody>
      </p:sp>
      <p:sp>
        <p:nvSpPr>
          <p:cNvPr id="30" name="Text 25"/>
          <p:cNvSpPr/>
          <p:nvPr>
            <p:custDataLst>
              <p:tags r:id="rId16"/>
            </p:custDataLst>
          </p:nvPr>
        </p:nvSpPr>
        <p:spPr>
          <a:xfrm>
            <a:off x="2461895" y="4493260"/>
            <a:ext cx="6983730" cy="400110"/>
          </a:xfrm>
          <a:prstGeom prst="rect">
            <a:avLst/>
          </a:prstGeom>
          <a:noFill/>
        </p:spPr>
        <p:txBody>
          <a:bodyPr wrap="square" lIns="91440" tIns="45720" rIns="91440" bIns="45720" rtlCol="0" anchor="t">
            <a:spAutoFit/>
          </a:bodyPr>
          <a:lstStyle/>
          <a:p>
            <a:pPr marL="0" indent="0" algn="l">
              <a:lnSpc>
                <a:spcPct val="100000"/>
              </a:lnSpc>
              <a:buNone/>
            </a:pPr>
            <a:r>
              <a:rPr lang="zh-CN" altLang="en-US" sz="2000" b="1" dirty="0">
                <a:solidFill>
                  <a:srgbClr val="004CC0"/>
                </a:solidFill>
                <a:latin typeface="MiSans" panose="00000500000000000000" pitchFamily="34" charset="-122"/>
                <a:ea typeface="MiSans" panose="00000500000000000000" pitchFamily="34" charset="-122"/>
                <a:cs typeface="MiSans" panose="00000500000000000000" pitchFamily="34" charset="-120"/>
              </a:rPr>
              <a:t>试</a:t>
            </a:r>
            <a:r>
              <a:rPr lang="zh-CN" altLang="en-US" sz="2000" dirty="0">
                <a:solidFill>
                  <a:srgbClr val="004CC0"/>
                </a:solidFill>
                <a:latin typeface="MiSans" panose="00000500000000000000" pitchFamily="34" charset="-122"/>
                <a:ea typeface="MiSans" panose="00000500000000000000" pitchFamily="34" charset="-122"/>
                <a:cs typeface="MiSans" panose="00000500000000000000" pitchFamily="34" charset="-120"/>
              </a:rPr>
              <a:t>点</a:t>
            </a:r>
            <a:r>
              <a:rPr lang="en-US" sz="2000" dirty="0" err="1">
                <a:solidFill>
                  <a:srgbClr val="004CC0"/>
                </a:solidFill>
                <a:latin typeface="MiSans" panose="00000500000000000000" pitchFamily="34" charset="-122"/>
                <a:ea typeface="MiSans" panose="00000500000000000000" pitchFamily="34" charset="-122"/>
                <a:cs typeface="MiSans" panose="00000500000000000000" pitchFamily="34" charset="-120"/>
              </a:rPr>
              <a:t>现状</a:t>
            </a:r>
            <a:endParaRPr lang="en-US" sz="1600" dirty="0"/>
          </a:p>
        </p:txBody>
      </p:sp>
      <p:sp>
        <p:nvSpPr>
          <p:cNvPr id="31" name="Text 26"/>
          <p:cNvSpPr/>
          <p:nvPr/>
        </p:nvSpPr>
        <p:spPr>
          <a:xfrm>
            <a:off x="582930" y="211455"/>
            <a:ext cx="10151745" cy="584775"/>
          </a:xfrm>
          <a:prstGeom prst="rect">
            <a:avLst/>
          </a:prstGeom>
          <a:noFill/>
        </p:spPr>
        <p:txBody>
          <a:bodyPr wrap="square" lIns="91440" tIns="45720" rIns="91440" bIns="45720" rtlCol="0" anchor="t">
            <a:spAutoFit/>
          </a:bodyPr>
          <a:lstStyle/>
          <a:p>
            <a:r>
              <a:rPr lang="en-US" altLang="zh-CN" sz="3200" dirty="0" err="1">
                <a:latin typeface="MiSans" panose="00000500000000000000" pitchFamily="34" charset="-122"/>
                <a:ea typeface="MiSans" panose="00000500000000000000" pitchFamily="34" charset="-122"/>
                <a:cs typeface="MiSans" panose="00000500000000000000" pitchFamily="34" charset="-120"/>
              </a:rPr>
              <a:t>现状与痛点</a:t>
            </a:r>
            <a:endParaRPr lang="en-US" altLang="zh-CN"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pic>
        <p:nvPicPr>
          <p:cNvPr id="7" name="Image 0" descr="https://kimi-img.moonshot.cn/pub/slides/slides_tmpl/image/25-06-01-00:19:04-d0tinu475iks2gau4i20.png"/>
          <p:cNvPicPr>
            <a:picLocks noChangeAspect="1"/>
          </p:cNvPicPr>
          <p:nvPr/>
        </p:nvPicPr>
        <p:blipFill>
          <a:blip r:embed="rId1"/>
          <a:stretch>
            <a:fillRect/>
          </a:stretch>
        </p:blipFill>
        <p:spPr>
          <a:xfrm>
            <a:off x="0" y="0"/>
            <a:ext cx="12203430" cy="6842760"/>
          </a:xfrm>
          <a:prstGeom prst="rect">
            <a:avLst/>
          </a:prstGeom>
        </p:spPr>
      </p:pic>
      <p:sp>
        <p:nvSpPr>
          <p:cNvPr id="8" name="Shape 5"/>
          <p:cNvSpPr/>
          <p:nvPr/>
        </p:nvSpPr>
        <p:spPr>
          <a:xfrm>
            <a:off x="-27940" y="-8890"/>
            <a:ext cx="12247880" cy="6875780"/>
          </a:xfrm>
          <a:prstGeom prst="rect">
            <a:avLst/>
          </a:prstGeom>
          <a:solidFill>
            <a:srgbClr val="1D3EBF">
              <a:alpha val="94902"/>
            </a:srgbClr>
          </a:solidFill>
        </p:spPr>
      </p:sp>
      <p:sp>
        <p:nvSpPr>
          <p:cNvPr id="9" name="Text 6"/>
          <p:cNvSpPr/>
          <p:nvPr/>
        </p:nvSpPr>
        <p:spPr>
          <a:xfrm>
            <a:off x="-27940" y="-8890"/>
            <a:ext cx="12247880" cy="687578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0" name="Text 7"/>
          <p:cNvSpPr/>
          <p:nvPr/>
        </p:nvSpPr>
        <p:spPr>
          <a:xfrm>
            <a:off x="4060825" y="2246630"/>
            <a:ext cx="6873875" cy="920750"/>
          </a:xfrm>
          <a:prstGeom prst="rect">
            <a:avLst/>
          </a:prstGeom>
          <a:noFill/>
        </p:spPr>
        <p:txBody>
          <a:bodyPr wrap="square" lIns="91440" tIns="45720" rIns="91440" bIns="45720" rtlCol="0" anchor="t">
            <a:spAutoFit/>
          </a:bodyPr>
          <a:lstStyle/>
          <a:p>
            <a:pPr marL="0" indent="0" algn="l">
              <a:lnSpc>
                <a:spcPct val="100000"/>
              </a:lnSpc>
              <a:buNone/>
            </a:pPr>
            <a:r>
              <a:rPr lang="en-US" sz="6000" dirty="0">
                <a:solidFill>
                  <a:srgbClr val="FFFFFF"/>
                </a:solidFill>
                <a:latin typeface="MiSans" panose="00000500000000000000" pitchFamily="34" charset="-122"/>
                <a:ea typeface="MiSans" panose="00000500000000000000" pitchFamily="34" charset="-122"/>
                <a:cs typeface="MiSans" panose="00000500000000000000" pitchFamily="34" charset="-120"/>
              </a:rPr>
              <a:t>方案总体设计</a:t>
            </a:r>
            <a:endParaRPr lang="en-US" sz="1600" dirty="0"/>
          </a:p>
        </p:txBody>
      </p:sp>
      <p:sp>
        <p:nvSpPr>
          <p:cNvPr id="11" name="Shape 8"/>
          <p:cNvSpPr/>
          <p:nvPr/>
        </p:nvSpPr>
        <p:spPr>
          <a:xfrm>
            <a:off x="3870960" y="2246630"/>
            <a:ext cx="0" cy="1938020"/>
          </a:xfrm>
          <a:prstGeom prst="line">
            <a:avLst/>
          </a:prstGeom>
          <a:noFill/>
          <a:ln w="19050">
            <a:solidFill>
              <a:srgbClr val="FFFFFF"/>
            </a:solidFill>
            <a:prstDash val="solid"/>
            <a:headEnd type="none"/>
            <a:tailEnd type="none"/>
          </a:ln>
        </p:spPr>
      </p:sp>
      <p:sp>
        <p:nvSpPr>
          <p:cNvPr id="12" name="Text 9"/>
          <p:cNvSpPr/>
          <p:nvPr/>
        </p:nvSpPr>
        <p:spPr>
          <a:xfrm>
            <a:off x="941705" y="2068830"/>
            <a:ext cx="2804160" cy="2130425"/>
          </a:xfrm>
          <a:prstGeom prst="rect">
            <a:avLst/>
          </a:prstGeom>
          <a:noFill/>
        </p:spPr>
        <p:txBody>
          <a:bodyPr wrap="square" lIns="91440" tIns="45720" rIns="91440" bIns="45720" rtlCol="0" anchor="t">
            <a:spAutoFit/>
          </a:bodyPr>
          <a:lstStyle/>
          <a:p>
            <a:pPr marL="0" indent="0" algn="r">
              <a:lnSpc>
                <a:spcPct val="100000"/>
              </a:lnSpc>
              <a:buNone/>
            </a:pPr>
            <a:r>
              <a:rPr lang="en-US" sz="13800" dirty="0">
                <a:solidFill>
                  <a:srgbClr val="FFFFFF"/>
                </a:solidFill>
                <a:latin typeface="MiSans" panose="00000500000000000000" pitchFamily="34" charset="-122"/>
                <a:ea typeface="MiSans" panose="00000500000000000000" pitchFamily="34" charset="-122"/>
                <a:cs typeface="MiSans" panose="00000500000000000000" pitchFamily="34" charset="-120"/>
              </a:rPr>
              <a:t>03</a:t>
            </a:r>
            <a:endParaRPr lang="en-US" sz="1600" dirty="0"/>
          </a:p>
        </p:txBody>
      </p:sp>
      <p:sp>
        <p:nvSpPr>
          <p:cNvPr id="13" name="Shape 10"/>
          <p:cNvSpPr/>
          <p:nvPr/>
        </p:nvSpPr>
        <p:spPr>
          <a:xfrm rot="2100000">
            <a:off x="9042400" y="3636645"/>
            <a:ext cx="3905250" cy="3905250"/>
          </a:xfrm>
          <a:custGeom>
            <a:avLst/>
            <a:gdLst/>
            <a:ahLst/>
            <a:cxnLst/>
            <a:rect l="l" t="t" r="r" b="b"/>
            <a:pathLst>
              <a:path w="3905250" h="3905250">
                <a:moveTo>
                  <a:pt x="1430788" y="3837117"/>
                </a:moveTo>
                <a:cubicBezTo>
                  <a:pt x="1430788" y="3837117"/>
                  <a:pt x="1430788" y="3837117"/>
                  <a:pt x="2474458" y="3837117"/>
                </a:cubicBezTo>
                <a:cubicBezTo>
                  <a:pt x="2310071" y="3882540"/>
                  <a:pt x="2134213" y="3905250"/>
                  <a:pt x="1950712" y="3905250"/>
                </a:cubicBezTo>
                <a:cubicBezTo>
                  <a:pt x="1771033" y="3905250"/>
                  <a:pt x="1595175" y="3882540"/>
                  <a:pt x="1430788" y="3837117"/>
                </a:cubicBezTo>
                <a:close/>
                <a:moveTo>
                  <a:pt x="972440" y="3642011"/>
                </a:moveTo>
                <a:lnTo>
                  <a:pt x="2929711" y="3642011"/>
                </a:lnTo>
                <a:cubicBezTo>
                  <a:pt x="2849588" y="3687305"/>
                  <a:pt x="2769465" y="3728823"/>
                  <a:pt x="2681713" y="3762792"/>
                </a:cubicBezTo>
                <a:cubicBezTo>
                  <a:pt x="2681713" y="3762792"/>
                  <a:pt x="2681713" y="3762792"/>
                  <a:pt x="1216621" y="3762792"/>
                </a:cubicBezTo>
                <a:cubicBezTo>
                  <a:pt x="1132685" y="3728823"/>
                  <a:pt x="1048746" y="3687305"/>
                  <a:pt x="972440" y="3642011"/>
                </a:cubicBezTo>
                <a:close/>
                <a:moveTo>
                  <a:pt x="696812" y="3450000"/>
                </a:moveTo>
                <a:lnTo>
                  <a:pt x="3205340" y="3450000"/>
                </a:lnTo>
                <a:cubicBezTo>
                  <a:pt x="3151885" y="3491759"/>
                  <a:pt x="3098432" y="3529723"/>
                  <a:pt x="3044977" y="3567684"/>
                </a:cubicBezTo>
                <a:cubicBezTo>
                  <a:pt x="3044977" y="3567684"/>
                  <a:pt x="3044977" y="3567684"/>
                  <a:pt x="857175" y="3567684"/>
                </a:cubicBezTo>
                <a:cubicBezTo>
                  <a:pt x="799902" y="3529723"/>
                  <a:pt x="746447" y="3491759"/>
                  <a:pt x="696812" y="3450000"/>
                </a:cubicBezTo>
                <a:close/>
                <a:moveTo>
                  <a:pt x="498608" y="3254891"/>
                </a:moveTo>
                <a:lnTo>
                  <a:pt x="3403544" y="3254891"/>
                </a:lnTo>
                <a:cubicBezTo>
                  <a:pt x="3365373" y="3297474"/>
                  <a:pt x="3327199" y="3340057"/>
                  <a:pt x="3285209" y="3378769"/>
                </a:cubicBezTo>
                <a:cubicBezTo>
                  <a:pt x="3285209" y="3378769"/>
                  <a:pt x="3285209" y="3378769"/>
                  <a:pt x="616943" y="3378769"/>
                </a:cubicBezTo>
                <a:cubicBezTo>
                  <a:pt x="574953" y="3340057"/>
                  <a:pt x="532964" y="3297474"/>
                  <a:pt x="498608" y="3254891"/>
                </a:cubicBezTo>
                <a:close/>
                <a:moveTo>
                  <a:pt x="346856" y="3065979"/>
                </a:moveTo>
                <a:lnTo>
                  <a:pt x="3558390" y="3065979"/>
                </a:lnTo>
                <a:cubicBezTo>
                  <a:pt x="3527840" y="3107736"/>
                  <a:pt x="3501110" y="3145699"/>
                  <a:pt x="3466742" y="3183663"/>
                </a:cubicBezTo>
                <a:cubicBezTo>
                  <a:pt x="3466742" y="3183663"/>
                  <a:pt x="3466742" y="3183663"/>
                  <a:pt x="434687" y="3183663"/>
                </a:cubicBezTo>
                <a:cubicBezTo>
                  <a:pt x="404137" y="3145699"/>
                  <a:pt x="373587" y="3107736"/>
                  <a:pt x="346856" y="3065979"/>
                </a:cubicBezTo>
                <a:close/>
                <a:moveTo>
                  <a:pt x="229172" y="2870870"/>
                </a:moveTo>
                <a:lnTo>
                  <a:pt x="3676074" y="2870870"/>
                </a:lnTo>
                <a:cubicBezTo>
                  <a:pt x="3653171" y="2912388"/>
                  <a:pt x="3630268" y="2953907"/>
                  <a:pt x="3603548" y="2991652"/>
                </a:cubicBezTo>
                <a:cubicBezTo>
                  <a:pt x="3603548" y="2991652"/>
                  <a:pt x="3603548" y="2991652"/>
                  <a:pt x="297881" y="2991652"/>
                </a:cubicBezTo>
                <a:cubicBezTo>
                  <a:pt x="274978" y="2953907"/>
                  <a:pt x="252075" y="2912388"/>
                  <a:pt x="229172" y="2870870"/>
                </a:cubicBezTo>
                <a:close/>
                <a:moveTo>
                  <a:pt x="136264" y="2678859"/>
                </a:moveTo>
                <a:lnTo>
                  <a:pt x="3762788" y="2678859"/>
                </a:lnTo>
                <a:cubicBezTo>
                  <a:pt x="3747519" y="2716821"/>
                  <a:pt x="3728432" y="2758580"/>
                  <a:pt x="3709345" y="2796543"/>
                </a:cubicBezTo>
                <a:cubicBezTo>
                  <a:pt x="3709345" y="2796543"/>
                  <a:pt x="3709345" y="2796543"/>
                  <a:pt x="189707" y="2796543"/>
                </a:cubicBezTo>
                <a:cubicBezTo>
                  <a:pt x="170620" y="2758580"/>
                  <a:pt x="155351" y="2716821"/>
                  <a:pt x="136264" y="2678859"/>
                </a:cubicBezTo>
                <a:close/>
                <a:moveTo>
                  <a:pt x="71229" y="2483753"/>
                </a:moveTo>
                <a:lnTo>
                  <a:pt x="3830923" y="2483753"/>
                </a:lnTo>
                <a:cubicBezTo>
                  <a:pt x="3819472" y="2526335"/>
                  <a:pt x="3804205" y="2568918"/>
                  <a:pt x="3788937" y="2607631"/>
                </a:cubicBezTo>
                <a:cubicBezTo>
                  <a:pt x="3788937" y="2607631"/>
                  <a:pt x="3788937" y="2607631"/>
                  <a:pt x="109399" y="2607631"/>
                </a:cubicBezTo>
                <a:cubicBezTo>
                  <a:pt x="94130" y="2568918"/>
                  <a:pt x="82680" y="2526335"/>
                  <a:pt x="71229" y="2483753"/>
                </a:cubicBezTo>
                <a:close/>
                <a:moveTo>
                  <a:pt x="24774" y="2294838"/>
                </a:moveTo>
                <a:lnTo>
                  <a:pt x="3874279" y="2294838"/>
                </a:lnTo>
                <a:cubicBezTo>
                  <a:pt x="3866641" y="2332799"/>
                  <a:pt x="3859004" y="2374559"/>
                  <a:pt x="3851364" y="2412522"/>
                </a:cubicBezTo>
                <a:cubicBezTo>
                  <a:pt x="3851364" y="2412522"/>
                  <a:pt x="3851364" y="2412522"/>
                  <a:pt x="51506" y="2412522"/>
                </a:cubicBezTo>
                <a:cubicBezTo>
                  <a:pt x="43868" y="2374559"/>
                  <a:pt x="32411" y="2332799"/>
                  <a:pt x="24774" y="2294838"/>
                </a:cubicBezTo>
                <a:close/>
                <a:moveTo>
                  <a:pt x="3096" y="2099731"/>
                </a:moveTo>
                <a:lnTo>
                  <a:pt x="3902152" y="2099731"/>
                </a:lnTo>
                <a:cubicBezTo>
                  <a:pt x="3898334" y="2141249"/>
                  <a:pt x="3894515" y="2182769"/>
                  <a:pt x="3886877" y="2220513"/>
                </a:cubicBezTo>
                <a:cubicBezTo>
                  <a:pt x="3886877" y="2220513"/>
                  <a:pt x="3886877" y="2220513"/>
                  <a:pt x="18371" y="2220513"/>
                </a:cubicBezTo>
                <a:cubicBezTo>
                  <a:pt x="10733" y="2182769"/>
                  <a:pt x="6916" y="2141249"/>
                  <a:pt x="3096" y="2099731"/>
                </a:cubicBezTo>
                <a:close/>
                <a:moveTo>
                  <a:pt x="0" y="1907721"/>
                </a:moveTo>
                <a:cubicBezTo>
                  <a:pt x="0" y="1907721"/>
                  <a:pt x="0" y="1907721"/>
                  <a:pt x="3905250" y="1907721"/>
                </a:cubicBezTo>
                <a:cubicBezTo>
                  <a:pt x="3905250" y="1923204"/>
                  <a:pt x="3905250" y="1934818"/>
                  <a:pt x="3905250" y="1950304"/>
                </a:cubicBezTo>
                <a:cubicBezTo>
                  <a:pt x="3905250" y="1977403"/>
                  <a:pt x="3905250" y="2004500"/>
                  <a:pt x="3905250" y="2031599"/>
                </a:cubicBezTo>
                <a:cubicBezTo>
                  <a:pt x="3905250" y="2031599"/>
                  <a:pt x="3905250" y="2031599"/>
                  <a:pt x="0" y="2031599"/>
                </a:cubicBezTo>
                <a:cubicBezTo>
                  <a:pt x="0" y="2004500"/>
                  <a:pt x="0" y="1977403"/>
                  <a:pt x="0" y="1950304"/>
                </a:cubicBezTo>
                <a:cubicBezTo>
                  <a:pt x="0" y="1934818"/>
                  <a:pt x="0" y="1923204"/>
                  <a:pt x="0" y="1907721"/>
                </a:cubicBezTo>
                <a:close/>
                <a:moveTo>
                  <a:pt x="10733" y="1712612"/>
                </a:moveTo>
                <a:lnTo>
                  <a:pt x="3890695" y="1712612"/>
                </a:lnTo>
                <a:cubicBezTo>
                  <a:pt x="3898334" y="1755195"/>
                  <a:pt x="3898334" y="1793907"/>
                  <a:pt x="3902152" y="1836490"/>
                </a:cubicBezTo>
                <a:cubicBezTo>
                  <a:pt x="3902152" y="1836490"/>
                  <a:pt x="3902152" y="1836490"/>
                  <a:pt x="3096" y="1836490"/>
                </a:cubicBezTo>
                <a:cubicBezTo>
                  <a:pt x="3096" y="1793907"/>
                  <a:pt x="6916" y="1755195"/>
                  <a:pt x="10733" y="1712612"/>
                </a:cubicBezTo>
                <a:close/>
                <a:moveTo>
                  <a:pt x="44578" y="1523699"/>
                </a:moveTo>
                <a:lnTo>
                  <a:pt x="3857574" y="1523699"/>
                </a:lnTo>
                <a:cubicBezTo>
                  <a:pt x="3865207" y="1561444"/>
                  <a:pt x="3872841" y="1602962"/>
                  <a:pt x="3880474" y="1644481"/>
                </a:cubicBezTo>
                <a:cubicBezTo>
                  <a:pt x="3880474" y="1644481"/>
                  <a:pt x="3880474" y="1644481"/>
                  <a:pt x="21678" y="1644481"/>
                </a:cubicBezTo>
                <a:cubicBezTo>
                  <a:pt x="29311" y="1602962"/>
                  <a:pt x="36945" y="1561444"/>
                  <a:pt x="44578" y="1523699"/>
                </a:cubicBezTo>
                <a:close/>
                <a:moveTo>
                  <a:pt x="99389" y="1328591"/>
                </a:moveTo>
                <a:lnTo>
                  <a:pt x="3805859" y="1328591"/>
                </a:lnTo>
                <a:cubicBezTo>
                  <a:pt x="3817310" y="1370108"/>
                  <a:pt x="3828762" y="1407853"/>
                  <a:pt x="3840213" y="1449373"/>
                </a:cubicBezTo>
                <a:cubicBezTo>
                  <a:pt x="3840213" y="1449373"/>
                  <a:pt x="3840213" y="1449373"/>
                  <a:pt x="65035" y="1449373"/>
                </a:cubicBezTo>
                <a:cubicBezTo>
                  <a:pt x="72669" y="1407853"/>
                  <a:pt x="87938" y="1370108"/>
                  <a:pt x="99389" y="1328591"/>
                </a:cubicBezTo>
                <a:close/>
                <a:moveTo>
                  <a:pt x="173517" y="1136580"/>
                </a:moveTo>
                <a:lnTo>
                  <a:pt x="3724814" y="1136580"/>
                </a:lnTo>
                <a:cubicBezTo>
                  <a:pt x="3743906" y="1175293"/>
                  <a:pt x="3762999" y="1217875"/>
                  <a:pt x="3778274" y="1260458"/>
                </a:cubicBezTo>
                <a:cubicBezTo>
                  <a:pt x="3778274" y="1260458"/>
                  <a:pt x="3778274" y="1260458"/>
                  <a:pt x="123876" y="1260458"/>
                </a:cubicBezTo>
                <a:cubicBezTo>
                  <a:pt x="139151" y="1217875"/>
                  <a:pt x="154424" y="1175293"/>
                  <a:pt x="173517" y="1136580"/>
                </a:cubicBezTo>
                <a:close/>
                <a:moveTo>
                  <a:pt x="279293" y="941474"/>
                </a:moveTo>
                <a:lnTo>
                  <a:pt x="3626673" y="941474"/>
                </a:lnTo>
                <a:cubicBezTo>
                  <a:pt x="3649574" y="984056"/>
                  <a:pt x="3672475" y="1022769"/>
                  <a:pt x="3691560" y="1065351"/>
                </a:cubicBezTo>
                <a:cubicBezTo>
                  <a:pt x="3691560" y="1065351"/>
                  <a:pt x="3691560" y="1065351"/>
                  <a:pt x="210590" y="1065351"/>
                </a:cubicBezTo>
                <a:cubicBezTo>
                  <a:pt x="233491" y="1022769"/>
                  <a:pt x="256392" y="984056"/>
                  <a:pt x="279293" y="941474"/>
                </a:cubicBezTo>
                <a:close/>
                <a:moveTo>
                  <a:pt x="412943" y="752559"/>
                </a:moveTo>
                <a:lnTo>
                  <a:pt x="3492305" y="752559"/>
                </a:lnTo>
                <a:cubicBezTo>
                  <a:pt x="3522832" y="790304"/>
                  <a:pt x="3553359" y="831821"/>
                  <a:pt x="3580070" y="873341"/>
                </a:cubicBezTo>
                <a:cubicBezTo>
                  <a:pt x="3580070" y="873341"/>
                  <a:pt x="3580070" y="873341"/>
                  <a:pt x="325179" y="873341"/>
                </a:cubicBezTo>
                <a:cubicBezTo>
                  <a:pt x="351889" y="831821"/>
                  <a:pt x="382416" y="790304"/>
                  <a:pt x="412943" y="752559"/>
                </a:cubicBezTo>
                <a:close/>
                <a:moveTo>
                  <a:pt x="582189" y="560548"/>
                </a:moveTo>
                <a:cubicBezTo>
                  <a:pt x="582189" y="560548"/>
                  <a:pt x="582189" y="560548"/>
                  <a:pt x="3319963" y="560548"/>
                </a:cubicBezTo>
                <a:cubicBezTo>
                  <a:pt x="3358147" y="598509"/>
                  <a:pt x="3396330" y="636473"/>
                  <a:pt x="3434514" y="678232"/>
                </a:cubicBezTo>
                <a:cubicBezTo>
                  <a:pt x="3434514" y="678232"/>
                  <a:pt x="3434514" y="678232"/>
                  <a:pt x="467638" y="678232"/>
                </a:cubicBezTo>
                <a:cubicBezTo>
                  <a:pt x="502004" y="636473"/>
                  <a:pt x="540188" y="598509"/>
                  <a:pt x="582189" y="560548"/>
                </a:cubicBezTo>
                <a:close/>
                <a:moveTo>
                  <a:pt x="808618" y="365442"/>
                </a:moveTo>
                <a:lnTo>
                  <a:pt x="3092810" y="365442"/>
                </a:lnTo>
                <a:cubicBezTo>
                  <a:pt x="3146286" y="404154"/>
                  <a:pt x="3195943" y="446737"/>
                  <a:pt x="3245599" y="489319"/>
                </a:cubicBezTo>
                <a:cubicBezTo>
                  <a:pt x="3245599" y="489319"/>
                  <a:pt x="3245599" y="489319"/>
                  <a:pt x="659649" y="489319"/>
                </a:cubicBezTo>
                <a:cubicBezTo>
                  <a:pt x="705486" y="446737"/>
                  <a:pt x="758962" y="404154"/>
                  <a:pt x="808618" y="365442"/>
                </a:cubicBezTo>
                <a:close/>
                <a:moveTo>
                  <a:pt x="1141891" y="176527"/>
                </a:moveTo>
                <a:lnTo>
                  <a:pt x="2760259" y="176527"/>
                </a:lnTo>
                <a:cubicBezTo>
                  <a:pt x="2840413" y="210692"/>
                  <a:pt x="2912935" y="248655"/>
                  <a:pt x="2985456" y="294211"/>
                </a:cubicBezTo>
                <a:cubicBezTo>
                  <a:pt x="2985456" y="294211"/>
                  <a:pt x="2985456" y="294211"/>
                  <a:pt x="916695" y="294211"/>
                </a:cubicBezTo>
                <a:cubicBezTo>
                  <a:pt x="989215" y="248655"/>
                  <a:pt x="1065553" y="210692"/>
                  <a:pt x="1141891" y="176527"/>
                </a:cubicBezTo>
                <a:close/>
                <a:moveTo>
                  <a:pt x="1949526" y="0"/>
                </a:moveTo>
                <a:cubicBezTo>
                  <a:pt x="2171061" y="0"/>
                  <a:pt x="2381136" y="34067"/>
                  <a:pt x="2579754" y="102200"/>
                </a:cubicBezTo>
                <a:cubicBezTo>
                  <a:pt x="2579754" y="102200"/>
                  <a:pt x="2579754" y="102200"/>
                  <a:pt x="1319298" y="102200"/>
                </a:cubicBezTo>
                <a:cubicBezTo>
                  <a:pt x="1517916" y="34067"/>
                  <a:pt x="1731811" y="0"/>
                  <a:pt x="1949526" y="0"/>
                </a:cubicBezTo>
                <a:close/>
              </a:path>
            </a:pathLst>
          </a:custGeom>
          <a:gradFill flip="none" rotWithShape="1">
            <a:gsLst>
              <a:gs pos="0">
                <a:srgbClr val="00B0F0">
                  <a:alpha val="34000"/>
                </a:srgbClr>
              </a:gs>
              <a:gs pos="76000">
                <a:srgbClr val="00B0F0">
                  <a:alpha val="3000"/>
                </a:srgbClr>
              </a:gs>
            </a:gsLst>
            <a:lin ang="0" scaled="1"/>
          </a:gradFill>
        </p:spPr>
      </p:sp>
      <p:sp>
        <p:nvSpPr>
          <p:cNvPr id="14" name="Text 11"/>
          <p:cNvSpPr/>
          <p:nvPr/>
        </p:nvSpPr>
        <p:spPr>
          <a:xfrm rot="2100000">
            <a:off x="9042400" y="3636645"/>
            <a:ext cx="3905250" cy="39052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5" name="Shape 12"/>
          <p:cNvSpPr/>
          <p:nvPr/>
        </p:nvSpPr>
        <p:spPr>
          <a:xfrm rot="16680000">
            <a:off x="-121920" y="-71120"/>
            <a:ext cx="2160270" cy="1989455"/>
          </a:xfrm>
          <a:custGeom>
            <a:avLst/>
            <a:gdLst/>
            <a:ahLst/>
            <a:cxnLst/>
            <a:rect l="l" t="t" r="r" b="b"/>
            <a:pathLst>
              <a:path w="2160270" h="1989455">
                <a:moveTo>
                  <a:pt x="0" y="404000"/>
                </a:moveTo>
                <a:cubicBezTo>
                  <a:pt x="-4270" y="299551"/>
                  <a:pt x="25291" y="106748"/>
                  <a:pt x="30218" y="95252"/>
                </a:cubicBezTo>
                <a:lnTo>
                  <a:pt x="672683" y="0"/>
                </a:lnTo>
                <a:cubicBezTo>
                  <a:pt x="623742" y="90325"/>
                  <a:pt x="580057" y="311376"/>
                  <a:pt x="587283" y="404000"/>
                </a:cubicBezTo>
                <a:cubicBezTo>
                  <a:pt x="570204" y="964345"/>
                  <a:pt x="1083255" y="1415972"/>
                  <a:pt x="1585468" y="1402177"/>
                </a:cubicBezTo>
                <a:cubicBezTo>
                  <a:pt x="1754953" y="1415643"/>
                  <a:pt x="2006223" y="1319406"/>
                  <a:pt x="2070272" y="1276707"/>
                </a:cubicBezTo>
                <a:lnTo>
                  <a:pt x="2160270" y="1882050"/>
                </a:lnTo>
                <a:cubicBezTo>
                  <a:pt x="2022974" y="1946756"/>
                  <a:pt x="1709297" y="1997995"/>
                  <a:pt x="1585468" y="1989455"/>
                </a:cubicBezTo>
                <a:cubicBezTo>
                  <a:pt x="695675" y="2016717"/>
                  <a:pt x="-21678" y="1202147"/>
                  <a:pt x="0" y="404000"/>
                </a:cubicBezTo>
                <a:close/>
              </a:path>
            </a:pathLst>
          </a:custGeom>
          <a:gradFill flip="none" rotWithShape="1">
            <a:gsLst>
              <a:gs pos="0">
                <a:srgbClr val="00B0F0">
                  <a:alpha val="34000"/>
                </a:srgbClr>
              </a:gs>
              <a:gs pos="76000">
                <a:srgbClr val="00B0F0">
                  <a:alpha val="0"/>
                </a:srgbClr>
              </a:gs>
            </a:gsLst>
            <a:lin ang="16200000" scaled="1"/>
          </a:gradFill>
        </p:spPr>
      </p:sp>
      <p:sp>
        <p:nvSpPr>
          <p:cNvPr id="16" name="Text 13"/>
          <p:cNvSpPr/>
          <p:nvPr/>
        </p:nvSpPr>
        <p:spPr>
          <a:xfrm rot="16680000">
            <a:off x="-121920" y="-71120"/>
            <a:ext cx="2160270" cy="1989455"/>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7" name="Shape 14"/>
          <p:cNvSpPr/>
          <p:nvPr/>
        </p:nvSpPr>
        <p:spPr>
          <a:xfrm rot="17460000">
            <a:off x="10614660" y="325120"/>
            <a:ext cx="1136650" cy="1136650"/>
          </a:xfrm>
          <a:prstGeom prst="ellipse">
            <a:avLst/>
          </a:prstGeom>
          <a:gradFill flip="none" rotWithShape="1">
            <a:gsLst>
              <a:gs pos="0">
                <a:srgbClr val="00B0F0">
                  <a:alpha val="34000"/>
                </a:srgbClr>
              </a:gs>
              <a:gs pos="76000">
                <a:srgbClr val="00B0F0">
                  <a:alpha val="3000"/>
                </a:srgbClr>
              </a:gs>
            </a:gsLst>
            <a:lin ang="0" scaled="1"/>
          </a:gradFill>
        </p:spPr>
      </p:sp>
      <p:sp>
        <p:nvSpPr>
          <p:cNvPr id="18" name="Text 15"/>
          <p:cNvSpPr/>
          <p:nvPr/>
        </p:nvSpPr>
        <p:spPr>
          <a:xfrm rot="17460000">
            <a:off x="10614660" y="325120"/>
            <a:ext cx="1136650" cy="11366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9" name="Shape 16"/>
          <p:cNvSpPr/>
          <p:nvPr/>
        </p:nvSpPr>
        <p:spPr>
          <a:xfrm rot="17460000" flipH="1" flipV="1">
            <a:off x="811530" y="5401945"/>
            <a:ext cx="3069590" cy="3069590"/>
          </a:xfrm>
          <a:prstGeom prst="ellipse">
            <a:avLst/>
          </a:prstGeom>
          <a:gradFill flip="none" rotWithShape="1">
            <a:gsLst>
              <a:gs pos="0">
                <a:srgbClr val="00B0F0">
                  <a:alpha val="34000"/>
                </a:srgbClr>
              </a:gs>
              <a:gs pos="76000">
                <a:srgbClr val="00B0F0">
                  <a:alpha val="3000"/>
                </a:srgbClr>
              </a:gs>
            </a:gsLst>
            <a:lin ang="0" scaled="1"/>
          </a:gradFill>
        </p:spPr>
      </p:sp>
      <p:sp>
        <p:nvSpPr>
          <p:cNvPr id="20" name="Text 17"/>
          <p:cNvSpPr/>
          <p:nvPr/>
        </p:nvSpPr>
        <p:spPr>
          <a:xfrm rot="17460000">
            <a:off x="811530" y="5401945"/>
            <a:ext cx="3069590" cy="3069590"/>
          </a:xfrm>
          <a:prstGeom prst="rect">
            <a:avLst/>
          </a:prstGeom>
          <a:noFill/>
        </p:spPr>
        <p:txBody>
          <a:bodyPr wrap="square" lIns="45720" tIns="91440" rIns="91440" bIns="45720" rtlCol="0" anchor="t"/>
          <a:lstStyle/>
          <a:p>
            <a:pPr marL="0" indent="0">
              <a:lnSpc>
                <a:spcPct val="100000"/>
              </a:lnSpc>
              <a:buNone/>
            </a:pPr>
            <a:endParaRPr lang="en-US" sz="1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7" name="Shape 5"/>
          <p:cNvSpPr/>
          <p:nvPr/>
        </p:nvSpPr>
        <p:spPr>
          <a:xfrm>
            <a:off x="-27940" y="4827905"/>
            <a:ext cx="12247880" cy="2038985"/>
          </a:xfrm>
          <a:custGeom>
            <a:avLst/>
            <a:gdLst/>
            <a:ahLst/>
            <a:cxnLst/>
            <a:rect l="l" t="t" r="r" b="b"/>
            <a:pathLst>
              <a:path w="12247880" h="2038985">
                <a:moveTo>
                  <a:pt x="0" y="882015"/>
                </a:moveTo>
                <a:cubicBezTo>
                  <a:pt x="1100455" y="360045"/>
                  <a:pt x="3429635" y="0"/>
                  <a:pt x="6124575" y="0"/>
                </a:cubicBezTo>
                <a:cubicBezTo>
                  <a:pt x="8818880" y="0"/>
                  <a:pt x="11146790" y="360045"/>
                  <a:pt x="12247880" y="881380"/>
                </a:cubicBezTo>
                <a:lnTo>
                  <a:pt x="12247880" y="2038985"/>
                </a:lnTo>
                <a:lnTo>
                  <a:pt x="0" y="2038985"/>
                </a:lnTo>
                <a:lnTo>
                  <a:pt x="0" y="882015"/>
                </a:lnTo>
                <a:close/>
              </a:path>
            </a:pathLst>
          </a:custGeom>
          <a:solidFill>
            <a:srgbClr val="004CC0"/>
          </a:solidFill>
        </p:spPr>
      </p:sp>
      <p:sp>
        <p:nvSpPr>
          <p:cNvPr id="8" name="Text 6"/>
          <p:cNvSpPr/>
          <p:nvPr/>
        </p:nvSpPr>
        <p:spPr>
          <a:xfrm>
            <a:off x="-27940" y="4827905"/>
            <a:ext cx="12247880" cy="203898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2" name="Shape 10"/>
          <p:cNvSpPr/>
          <p:nvPr>
            <p:custDataLst>
              <p:tags r:id="rId1"/>
            </p:custDataLst>
          </p:nvPr>
        </p:nvSpPr>
        <p:spPr>
          <a:xfrm>
            <a:off x="1216025" y="1066800"/>
            <a:ext cx="9672320" cy="1467485"/>
          </a:xfrm>
          <a:prstGeom prst="round2SameRect">
            <a:avLst/>
          </a:prstGeom>
          <a:solidFill>
            <a:srgbClr val="004CC0"/>
          </a:solidFill>
        </p:spPr>
      </p:sp>
      <p:sp>
        <p:nvSpPr>
          <p:cNvPr id="13" name="Text 11"/>
          <p:cNvSpPr/>
          <p:nvPr/>
        </p:nvSpPr>
        <p:spPr>
          <a:xfrm>
            <a:off x="1216025" y="1619885"/>
            <a:ext cx="9677400" cy="9144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4" name="Text 12"/>
          <p:cNvSpPr/>
          <p:nvPr>
            <p:custDataLst>
              <p:tags r:id="rId2"/>
            </p:custDataLst>
          </p:nvPr>
        </p:nvSpPr>
        <p:spPr>
          <a:xfrm>
            <a:off x="1391285" y="1409545"/>
            <a:ext cx="9488170" cy="825453"/>
          </a:xfrm>
          <a:prstGeom prst="rect">
            <a:avLst/>
          </a:prstGeom>
          <a:noFill/>
        </p:spPr>
        <p:txBody>
          <a:bodyPr wrap="square" lIns="91440" tIns="45720" rIns="91440" bIns="45720" rtlCol="0" anchor="t">
            <a:noAutofit/>
          </a:bodyPr>
          <a:lstStyle/>
          <a:p>
            <a:r>
              <a:rPr lang="zh-CN" altLang="en-US" sz="2800" dirty="0">
                <a:solidFill>
                  <a:srgbClr val="FFFFFF"/>
                </a:solidFill>
                <a:latin typeface="黑体" panose="02010609060101010101" pitchFamily="49" charset="-122"/>
                <a:ea typeface="黑体" panose="02010609060101010101" pitchFamily="49" charset="-122"/>
              </a:rPr>
              <a:t>完善 “平急两用、群防群治”的基层应急体系</a:t>
            </a:r>
            <a:endParaRPr lang="en-US" altLang="zh-CN" sz="2800" dirty="0">
              <a:solidFill>
                <a:srgbClr val="FFFFFF"/>
              </a:solidFill>
              <a:latin typeface="黑体" panose="02010609060101010101" pitchFamily="49" charset="-122"/>
              <a:ea typeface="黑体" panose="02010609060101010101" pitchFamily="49" charset="-122"/>
            </a:endParaRPr>
          </a:p>
        </p:txBody>
      </p:sp>
      <p:sp>
        <p:nvSpPr>
          <p:cNvPr id="15" name="Shape 13"/>
          <p:cNvSpPr/>
          <p:nvPr>
            <p:custDataLst>
              <p:tags r:id="rId3"/>
            </p:custDataLst>
          </p:nvPr>
        </p:nvSpPr>
        <p:spPr>
          <a:xfrm>
            <a:off x="1216025" y="2661285"/>
            <a:ext cx="9682480" cy="3246120"/>
          </a:xfrm>
          <a:prstGeom prst="roundRect">
            <a:avLst>
              <a:gd name="adj" fmla="val 2582"/>
            </a:avLst>
          </a:prstGeom>
          <a:solidFill>
            <a:srgbClr val="FFFFFF"/>
          </a:solidFill>
          <a:ln w="19050">
            <a:solidFill>
              <a:srgbClr val="004CC0"/>
            </a:solidFill>
            <a:prstDash val="solid"/>
          </a:ln>
        </p:spPr>
      </p:sp>
      <p:sp>
        <p:nvSpPr>
          <p:cNvPr id="16" name="Text 14"/>
          <p:cNvSpPr/>
          <p:nvPr/>
        </p:nvSpPr>
        <p:spPr>
          <a:xfrm>
            <a:off x="1204595" y="2661285"/>
            <a:ext cx="9693910" cy="324612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7" name="Text 15"/>
          <p:cNvSpPr/>
          <p:nvPr>
            <p:custDataLst>
              <p:tags r:id="rId4"/>
            </p:custDataLst>
          </p:nvPr>
        </p:nvSpPr>
        <p:spPr>
          <a:xfrm>
            <a:off x="1543051" y="2783205"/>
            <a:ext cx="5675630" cy="2520370"/>
          </a:xfrm>
          <a:prstGeom prst="rect">
            <a:avLst/>
          </a:prstGeom>
          <a:noFill/>
        </p:spPr>
        <p:txBody>
          <a:bodyPr wrap="square" lIns="91440" tIns="45720" rIns="91440" bIns="45720" rtlCol="0" anchor="t">
            <a:spAutoFit/>
          </a:bodyPr>
          <a:lstStyle/>
          <a:p>
            <a:pPr indent="0" algn="just" fontAlgn="auto">
              <a:lnSpc>
                <a:spcPct val="150000"/>
              </a:lnSpc>
              <a:buNone/>
            </a:pPr>
            <a:r>
              <a:rPr lang="en-US" dirty="0">
                <a:solidFill>
                  <a:srgbClr val="333333"/>
                </a:solidFill>
                <a:latin typeface="黑体" panose="02010609060101010101" pitchFamily="49" charset="-122"/>
                <a:ea typeface="黑体" panose="02010609060101010101" pitchFamily="49" charset="-122"/>
                <a:cs typeface="MiSans" panose="00000500000000000000" pitchFamily="34" charset="-120"/>
              </a:rPr>
              <a:t>3秒</a:t>
            </a:r>
            <a:r>
              <a:rPr lang="zh-CN" altLang="en-US" dirty="0">
                <a:solidFill>
                  <a:srgbClr val="333333"/>
                </a:solidFill>
                <a:latin typeface="黑体" panose="02010609060101010101" pitchFamily="49" charset="-122"/>
                <a:ea typeface="黑体" panose="02010609060101010101" pitchFamily="49" charset="-122"/>
                <a:cs typeface="MiSans" panose="00000500000000000000" pitchFamily="34" charset="-120"/>
              </a:rPr>
              <a:t>发出警报</a:t>
            </a:r>
            <a:r>
              <a:rPr lang="en-US" dirty="0">
                <a:solidFill>
                  <a:srgbClr val="333333"/>
                </a:solidFill>
                <a:latin typeface="黑体" panose="02010609060101010101" pitchFamily="49" charset="-122"/>
                <a:ea typeface="黑体" panose="02010609060101010101" pitchFamily="49" charset="-122"/>
                <a:cs typeface="MiSans" panose="00000500000000000000" pitchFamily="34" charset="-120"/>
              </a:rPr>
              <a:t>：</a:t>
            </a:r>
            <a:endParaRPr lang="en-US" dirty="0">
              <a:solidFill>
                <a:srgbClr val="333333"/>
              </a:solidFill>
              <a:latin typeface="黑体" panose="02010609060101010101" pitchFamily="49" charset="-122"/>
              <a:ea typeface="黑体" panose="02010609060101010101" pitchFamily="49" charset="-122"/>
              <a:cs typeface="MiSans" panose="00000500000000000000" pitchFamily="34" charset="-120"/>
            </a:endParaRPr>
          </a:p>
          <a:p>
            <a:pPr indent="0" algn="just" fontAlgn="auto">
              <a:lnSpc>
                <a:spcPct val="150000"/>
              </a:lnSpc>
              <a:buNone/>
            </a:pPr>
            <a:r>
              <a:rPr lang="en-US" altLang="zh-CN" dirty="0">
                <a:solidFill>
                  <a:srgbClr val="333333"/>
                </a:solidFill>
                <a:latin typeface="黑体" panose="02010609060101010101" pitchFamily="49" charset="-122"/>
                <a:ea typeface="黑体" panose="02010609060101010101" pitchFamily="49" charset="-122"/>
              </a:rPr>
              <a:t>  </a:t>
            </a:r>
            <a:r>
              <a:rPr lang="zh-CN" altLang="zh-CN" dirty="0">
                <a:latin typeface="黑体" panose="02010609060101010101" pitchFamily="49" charset="-122"/>
                <a:ea typeface="黑体" panose="02010609060101010101" pitchFamily="49" charset="-122"/>
              </a:rPr>
              <a:t>城市应急单元综合管理平台（</a:t>
            </a:r>
            <a:r>
              <a:rPr lang="en-US" altLang="zh-CN" dirty="0">
                <a:latin typeface="黑体" panose="02010609060101010101" pitchFamily="49" charset="-122"/>
                <a:ea typeface="黑体" panose="02010609060101010101" pitchFamily="49" charset="-122"/>
              </a:rPr>
              <a:t>CMEUP</a:t>
            </a:r>
            <a:r>
              <a:rPr lang="zh-CN"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发出警报</a:t>
            </a:r>
            <a:endParaRPr lang="en-US" dirty="0">
              <a:solidFill>
                <a:srgbClr val="333333"/>
              </a:solidFill>
              <a:latin typeface="黑体" panose="02010609060101010101" pitchFamily="49" charset="-122"/>
              <a:ea typeface="黑体" panose="02010609060101010101" pitchFamily="49" charset="-122"/>
              <a:cs typeface="MiSans" panose="00000500000000000000" pitchFamily="34" charset="-120"/>
            </a:endParaRPr>
          </a:p>
          <a:p>
            <a:pPr indent="0" algn="just" fontAlgn="auto">
              <a:lnSpc>
                <a:spcPct val="150000"/>
              </a:lnSpc>
              <a:buNone/>
            </a:pPr>
            <a:r>
              <a:rPr lang="en-US" dirty="0">
                <a:solidFill>
                  <a:srgbClr val="333333"/>
                </a:solidFill>
                <a:latin typeface="黑体" panose="02010609060101010101" pitchFamily="49" charset="-122"/>
                <a:ea typeface="黑体" panose="02010609060101010101" pitchFamily="49" charset="-122"/>
                <a:cs typeface="MiSans" panose="00000500000000000000" pitchFamily="34" charset="-120"/>
              </a:rPr>
              <a:t>15</a:t>
            </a:r>
            <a:r>
              <a:rPr lang="zh-CN" altLang="en-US" dirty="0">
                <a:solidFill>
                  <a:srgbClr val="333333"/>
                </a:solidFill>
                <a:latin typeface="黑体" panose="02010609060101010101" pitchFamily="49" charset="-122"/>
                <a:ea typeface="黑体" panose="02010609060101010101" pitchFamily="49" charset="-122"/>
                <a:cs typeface="MiSans" panose="00000500000000000000" pitchFamily="34" charset="-120"/>
              </a:rPr>
              <a:t>秒认知同步</a:t>
            </a:r>
            <a:r>
              <a:rPr lang="en-US" dirty="0">
                <a:solidFill>
                  <a:srgbClr val="333333"/>
                </a:solidFill>
                <a:latin typeface="黑体" panose="02010609060101010101" pitchFamily="49" charset="-122"/>
                <a:ea typeface="黑体" panose="02010609060101010101" pitchFamily="49" charset="-122"/>
                <a:cs typeface="MiSans" panose="00000500000000000000" pitchFamily="34" charset="-120"/>
              </a:rPr>
              <a:t>：</a:t>
            </a:r>
            <a:endParaRPr lang="en-US" dirty="0">
              <a:solidFill>
                <a:srgbClr val="333333"/>
              </a:solidFill>
              <a:latin typeface="黑体" panose="02010609060101010101" pitchFamily="49" charset="-122"/>
              <a:ea typeface="黑体" panose="02010609060101010101" pitchFamily="49" charset="-122"/>
              <a:cs typeface="MiSans" panose="00000500000000000000" pitchFamily="34" charset="-120"/>
            </a:endParaRPr>
          </a:p>
          <a:p>
            <a:pPr indent="0" algn="just" fontAlgn="auto">
              <a:lnSpc>
                <a:spcPct val="150000"/>
              </a:lnSpc>
              <a:buNone/>
            </a:pPr>
            <a:r>
              <a:rPr lang="zh-CN" altLang="en-US" dirty="0">
                <a:solidFill>
                  <a:srgbClr val="333333"/>
                </a:solidFill>
                <a:latin typeface="黑体" panose="02010609060101010101" pitchFamily="49" charset="-122"/>
                <a:ea typeface="黑体" panose="02010609060101010101" pitchFamily="49" charset="-122"/>
                <a:cs typeface="MiSans" panose="00000500000000000000" pitchFamily="34" charset="-120"/>
              </a:rPr>
              <a:t>  融合通信系统向所有关联人同步现场视频</a:t>
            </a:r>
            <a:endParaRPr lang="en-US" dirty="0">
              <a:solidFill>
                <a:srgbClr val="333333"/>
              </a:solidFill>
              <a:latin typeface="黑体" panose="02010609060101010101" pitchFamily="49" charset="-122"/>
              <a:ea typeface="黑体" panose="02010609060101010101" pitchFamily="49" charset="-122"/>
              <a:cs typeface="MiSans" panose="00000500000000000000" pitchFamily="34" charset="-120"/>
            </a:endParaRPr>
          </a:p>
          <a:p>
            <a:pPr indent="0" algn="just" fontAlgn="auto">
              <a:lnSpc>
                <a:spcPct val="150000"/>
              </a:lnSpc>
              <a:buNone/>
            </a:pPr>
            <a:r>
              <a:rPr lang="en-US" altLang="zh-CN" dirty="0">
                <a:solidFill>
                  <a:srgbClr val="333333"/>
                </a:solidFill>
                <a:latin typeface="黑体" panose="02010609060101010101" pitchFamily="49" charset="-122"/>
                <a:ea typeface="黑体" panose="02010609060101010101" pitchFamily="49" charset="-122"/>
                <a:cs typeface="MiSans" panose="00000500000000000000" pitchFamily="34" charset="-120"/>
              </a:rPr>
              <a:t>20</a:t>
            </a:r>
            <a:r>
              <a:rPr lang="zh-CN" altLang="en-US" dirty="0">
                <a:solidFill>
                  <a:srgbClr val="333333"/>
                </a:solidFill>
                <a:latin typeface="黑体" panose="02010609060101010101" pitchFamily="49" charset="-122"/>
                <a:ea typeface="黑体" panose="02010609060101010101" pitchFamily="49" charset="-122"/>
                <a:cs typeface="MiSans" panose="00000500000000000000" pitchFamily="34" charset="-120"/>
              </a:rPr>
              <a:t>秒启动预案</a:t>
            </a:r>
            <a:r>
              <a:rPr lang="en-US" dirty="0">
                <a:solidFill>
                  <a:srgbClr val="333333"/>
                </a:solidFill>
                <a:latin typeface="黑体" panose="02010609060101010101" pitchFamily="49" charset="-122"/>
                <a:ea typeface="黑体" panose="02010609060101010101" pitchFamily="49" charset="-122"/>
                <a:cs typeface="MiSans" panose="00000500000000000000" pitchFamily="34" charset="-120"/>
              </a:rPr>
              <a:t>：</a:t>
            </a:r>
            <a:endParaRPr lang="en-US" dirty="0">
              <a:solidFill>
                <a:srgbClr val="333333"/>
              </a:solidFill>
              <a:latin typeface="黑体" panose="02010609060101010101" pitchFamily="49" charset="-122"/>
              <a:ea typeface="黑体" panose="02010609060101010101" pitchFamily="49" charset="-122"/>
              <a:cs typeface="MiSans" panose="00000500000000000000" pitchFamily="34" charset="-120"/>
            </a:endParaRPr>
          </a:p>
          <a:p>
            <a:pPr indent="0" algn="just" fontAlgn="auto">
              <a:lnSpc>
                <a:spcPct val="150000"/>
              </a:lnSpc>
              <a:buNone/>
            </a:pPr>
            <a:r>
              <a:rPr lang="zh-CN" altLang="en-US" dirty="0">
                <a:latin typeface="黑体" panose="02010609060101010101" pitchFamily="49" charset="-122"/>
                <a:ea typeface="黑体" panose="02010609060101010101" pitchFamily="49" charset="-122"/>
              </a:rPr>
              <a:t>  启动各个场景应急预案</a:t>
            </a:r>
            <a:endParaRPr lang="en-US" dirty="0">
              <a:latin typeface="黑体" panose="02010609060101010101" pitchFamily="49" charset="-122"/>
              <a:ea typeface="黑体" panose="02010609060101010101" pitchFamily="49" charset="-122"/>
            </a:endParaRPr>
          </a:p>
        </p:txBody>
      </p:sp>
      <p:sp>
        <p:nvSpPr>
          <p:cNvPr id="21" name="Text 19"/>
          <p:cNvSpPr/>
          <p:nvPr/>
        </p:nvSpPr>
        <p:spPr>
          <a:xfrm>
            <a:off x="582930" y="211455"/>
            <a:ext cx="10151745" cy="495300"/>
          </a:xfrm>
          <a:prstGeom prst="rect">
            <a:avLst/>
          </a:prstGeom>
          <a:noFill/>
        </p:spPr>
        <p:txBody>
          <a:bodyPr wrap="square" lIns="91440" tIns="45720" rIns="91440" bIns="45720" rtlCol="0" anchor="t">
            <a:spAutoFit/>
          </a:bodyPr>
          <a:lstStyle/>
          <a:p>
            <a:pPr marL="0" indent="0" algn="l">
              <a:lnSpc>
                <a:spcPct val="100000"/>
              </a:lnSpc>
              <a:buNone/>
            </a:pPr>
            <a:r>
              <a:rPr 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设计目标</a:t>
            </a:r>
            <a:endParaRPr lang="en-US" sz="1600" dirty="0"/>
          </a:p>
        </p:txBody>
      </p:sp>
      <p:pic>
        <p:nvPicPr>
          <p:cNvPr id="559853630" name="Picture 4"/>
          <p:cNvPicPr>
            <a:picLocks noChangeAspect="1" noChangeArrowheads="1"/>
          </p:cNvPicPr>
          <p:nvPr/>
        </p:nvPicPr>
        <p:blipFill>
          <a:blip r:embed="rId5">
            <a:extLst>
              <a:ext uri="{28A0092B-C50C-407E-A947-70E740481C1C}">
                <a14:useLocalDpi xmlns:a14="http://schemas.microsoft.com/office/drawing/2010/main" val="0"/>
              </a:ext>
            </a:extLst>
          </a:blip>
          <a:srcRect l="30310" r="24846" b="7212"/>
          <a:stretch>
            <a:fillRect/>
          </a:stretch>
        </p:blipFill>
        <p:spPr>
          <a:xfrm>
            <a:off x="9130720" y="2783253"/>
            <a:ext cx="1617871" cy="2200815"/>
          </a:xfrm>
          <a:prstGeom prst="round2DiagRect">
            <a:avLst>
              <a:gd name="adj1" fmla="val 16667"/>
              <a:gd name="adj2" fmla="val 0"/>
            </a:avLst>
          </a:prstGeom>
          <a:ln w="88900" cap="sq">
            <a:solidFill>
              <a:srgbClr val="FFFFFF"/>
            </a:solidFill>
            <a:miter lim="800000"/>
            <a:headEnd/>
            <a:tailEnd/>
          </a:ln>
          <a:effectLst>
            <a:outerShdw blurRad="254000" algn="tl" rotWithShape="0">
              <a:srgbClr val="000000">
                <a:alpha val="43000"/>
              </a:srgbClr>
            </a:outerShdw>
          </a:effectLst>
        </p:spPr>
      </p:pic>
      <p:pic>
        <p:nvPicPr>
          <p:cNvPr id="22" name="图片 21"/>
          <p:cNvPicPr>
            <a:picLocks noChangeAspect="1"/>
          </p:cNvPicPr>
          <p:nvPr/>
        </p:nvPicPr>
        <p:blipFill>
          <a:blip r:embed="rId6"/>
          <a:stretch>
            <a:fillRect/>
          </a:stretch>
        </p:blipFill>
        <p:spPr>
          <a:xfrm>
            <a:off x="7646035" y="3186429"/>
            <a:ext cx="2003425" cy="2200815"/>
          </a:xfrm>
          <a:prstGeom prst="round2DiagRect">
            <a:avLst>
              <a:gd name="adj1" fmla="val 16667"/>
              <a:gd name="adj2" fmla="val 905"/>
            </a:avLst>
          </a:prstGeom>
          <a:ln w="88900" cap="sq">
            <a:solidFill>
              <a:srgbClr val="FFFFFF"/>
            </a:solidFill>
            <a:miter lim="800000"/>
            <a:headEnd/>
            <a:tailEnd/>
          </a:ln>
          <a:effectLst>
            <a:outerShdw blurRad="254000" algn="tl" rotWithShape="0">
              <a:srgbClr val="000000">
                <a:alpha val="43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5" name="Text 13"/>
          <p:cNvSpPr/>
          <p:nvPr/>
        </p:nvSpPr>
        <p:spPr>
          <a:xfrm>
            <a:off x="582930" y="211455"/>
            <a:ext cx="10151745" cy="584775"/>
          </a:xfrm>
          <a:prstGeom prst="rect">
            <a:avLst/>
          </a:prstGeom>
          <a:noFill/>
        </p:spPr>
        <p:txBody>
          <a:bodyPr wrap="square" lIns="91440" tIns="45720" rIns="91440" bIns="45720" rtlCol="0" anchor="t">
            <a:spAutoFit/>
          </a:bodyPr>
          <a:lstStyle/>
          <a:p>
            <a:pPr marL="0" indent="0" algn="l">
              <a:lnSpc>
                <a:spcPct val="100000"/>
              </a:lnSpc>
              <a:buNone/>
            </a:pPr>
            <a:r>
              <a:rPr lang="zh-CN" altLang="en-US" sz="3200" b="1" dirty="0">
                <a:solidFill>
                  <a:srgbClr val="000000"/>
                </a:solidFill>
                <a:latin typeface="黑体" panose="02010609060101010101" pitchFamily="49" charset="-122"/>
                <a:ea typeface="黑体" panose="02010609060101010101" pitchFamily="49" charset="-122"/>
              </a:rPr>
              <a:t>硬件</a:t>
            </a:r>
            <a:r>
              <a:rPr lang="en-US" sz="3200" b="1" dirty="0" err="1">
                <a:solidFill>
                  <a:srgbClr val="000000"/>
                </a:solidFill>
                <a:latin typeface="黑体" panose="02010609060101010101" pitchFamily="49" charset="-122"/>
                <a:ea typeface="黑体" panose="02010609060101010101" pitchFamily="49" charset="-122"/>
                <a:cs typeface="MiSans" panose="00000500000000000000" pitchFamily="34" charset="-120"/>
              </a:rPr>
              <a:t>总体架构</a:t>
            </a:r>
            <a:endParaRPr lang="en-US" sz="1600" b="1" dirty="0">
              <a:latin typeface="黑体" panose="02010609060101010101" pitchFamily="49" charset="-122"/>
              <a:ea typeface="黑体" panose="02010609060101010101" pitchFamily="49" charset="-122"/>
            </a:endParaRPr>
          </a:p>
        </p:txBody>
      </p:sp>
      <p:pic>
        <p:nvPicPr>
          <p:cNvPr id="17" name="图片 16" descr="架构图片1"/>
          <p:cNvPicPr>
            <a:picLocks noChangeAspect="1"/>
          </p:cNvPicPr>
          <p:nvPr/>
        </p:nvPicPr>
        <p:blipFill>
          <a:blip r:embed="rId1"/>
          <a:stretch>
            <a:fillRect/>
          </a:stretch>
        </p:blipFill>
        <p:spPr>
          <a:xfrm>
            <a:off x="2616835" y="2102485"/>
            <a:ext cx="8022590" cy="3217545"/>
          </a:xfrm>
          <a:prstGeom prst="rect">
            <a:avLst/>
          </a:prstGeom>
        </p:spPr>
      </p:pic>
      <p:cxnSp>
        <p:nvCxnSpPr>
          <p:cNvPr id="18" name="直接连接符 17"/>
          <p:cNvCxnSpPr/>
          <p:nvPr/>
        </p:nvCxnSpPr>
        <p:spPr>
          <a:xfrm flipH="1">
            <a:off x="4196080" y="1654810"/>
            <a:ext cx="0" cy="4413885"/>
          </a:xfrm>
          <a:prstGeom prst="line">
            <a:avLst/>
          </a:prstGeom>
          <a:ln w="6350" cap="flat" cmpd="sng" algn="ctr">
            <a:solidFill>
              <a:schemeClr val="accent1"/>
            </a:solidFill>
            <a:prstDash val="dash"/>
            <a:miter lim="800000"/>
          </a:ln>
        </p:spPr>
        <p:style>
          <a:lnRef idx="0">
            <a:schemeClr val="accent1"/>
          </a:lnRef>
          <a:fillRef idx="0">
            <a:srgbClr val="FFFFFF"/>
          </a:fillRef>
          <a:effectRef idx="0">
            <a:srgbClr val="FFFFFF"/>
          </a:effectRef>
          <a:fontRef idx="minor">
            <a:schemeClr val="tx1"/>
          </a:fontRef>
        </p:style>
      </p:cxnSp>
      <p:cxnSp>
        <p:nvCxnSpPr>
          <p:cNvPr id="19" name="直接连接符 18"/>
          <p:cNvCxnSpPr/>
          <p:nvPr/>
        </p:nvCxnSpPr>
        <p:spPr>
          <a:xfrm flipH="1">
            <a:off x="6091555" y="1654810"/>
            <a:ext cx="0" cy="4413885"/>
          </a:xfrm>
          <a:prstGeom prst="line">
            <a:avLst/>
          </a:prstGeom>
          <a:ln w="6350" cap="flat" cmpd="sng" algn="ctr">
            <a:solidFill>
              <a:schemeClr val="accent1"/>
            </a:solidFill>
            <a:prstDash val="dash"/>
            <a:miter lim="800000"/>
          </a:ln>
        </p:spPr>
        <p:style>
          <a:lnRef idx="0">
            <a:schemeClr val="accent1"/>
          </a:lnRef>
          <a:fillRef idx="0">
            <a:srgbClr val="FFFFFF"/>
          </a:fillRef>
          <a:effectRef idx="0">
            <a:srgbClr val="FFFFFF"/>
          </a:effectRef>
          <a:fontRef idx="minor">
            <a:schemeClr val="tx1"/>
          </a:fontRef>
        </p:style>
      </p:cxnSp>
      <p:sp>
        <p:nvSpPr>
          <p:cNvPr id="156" name="textbox 156"/>
          <p:cNvSpPr/>
          <p:nvPr/>
        </p:nvSpPr>
        <p:spPr>
          <a:xfrm>
            <a:off x="1119786" y="1654651"/>
            <a:ext cx="2867660" cy="886460"/>
          </a:xfrm>
          <a:prstGeom prst="rect">
            <a:avLst/>
          </a:prstGeom>
          <a:noFill/>
          <a:ln w="0" cap="flat">
            <a:noFill/>
            <a:prstDash val="solid"/>
            <a:miter lim="0"/>
          </a:ln>
        </p:spPr>
        <p:txBody>
          <a:bodyPr vert="horz" wrap="square" lIns="0" tIns="0" rIns="0" bIns="0"/>
          <a:lstStyle/>
          <a:p>
            <a:pPr algn="l" rtl="0" eaLnBrk="0">
              <a:lnSpc>
                <a:spcPct val="82000"/>
              </a:lnSpc>
            </a:pPr>
            <a:endParaRPr sz="100" dirty="0">
              <a:latin typeface="Arial" panose="020B0604020202020204"/>
              <a:ea typeface="Arial" panose="020B0604020202020204"/>
              <a:cs typeface="Arial" panose="020B0604020202020204"/>
            </a:endParaRPr>
          </a:p>
          <a:p>
            <a:pPr marL="21590" algn="l" rtl="0" eaLnBrk="0">
              <a:lnSpc>
                <a:spcPct val="89000"/>
              </a:lnSpc>
            </a:pPr>
            <a:r>
              <a:rPr lang="zh-CN" sz="20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终端层</a:t>
            </a:r>
            <a:endParaRPr sz="2000" dirty="0">
              <a:latin typeface="微软雅黑" panose="020B0503020204020204" charset="-122"/>
              <a:ea typeface="微软雅黑" panose="020B0503020204020204" charset="-122"/>
              <a:cs typeface="微软雅黑" panose="020B0503020204020204" charset="-122"/>
            </a:endParaRPr>
          </a:p>
          <a:p>
            <a:pPr algn="l" rtl="0" eaLnBrk="0">
              <a:lnSpc>
                <a:spcPct val="112000"/>
              </a:lnSpc>
            </a:pPr>
            <a:endParaRPr sz="600" dirty="0">
              <a:latin typeface="Arial" panose="020B0604020202020204"/>
              <a:ea typeface="Arial" panose="020B0604020202020204"/>
              <a:cs typeface="Arial" panose="020B0604020202020204"/>
            </a:endParaRPr>
          </a:p>
          <a:p>
            <a:pPr marL="12700" indent="5715" algn="l" rtl="0" eaLnBrk="0">
              <a:lnSpc>
                <a:spcPct val="114000"/>
              </a:lnSpc>
              <a:spcBef>
                <a:spcPts val="5"/>
              </a:spcBef>
            </a:pPr>
            <a:r>
              <a:rPr lang="zh-CN" altLang="en-US" sz="1400" kern="0" spc="-50" dirty="0">
                <a:solidFill>
                  <a:srgbClr val="595959">
                    <a:alpha val="100000"/>
                  </a:srgbClr>
                </a:solidFill>
                <a:latin typeface="微软雅黑" panose="020B0503020204020204" charset="-122"/>
                <a:ea typeface="微软雅黑" panose="020B0503020204020204" charset="-122"/>
                <a:cs typeface="微软雅黑" panose="020B0503020204020204" charset="-122"/>
              </a:rPr>
              <a:t>“视频监控</a:t>
            </a:r>
            <a:r>
              <a:rPr lang="en-US" altLang="zh-CN" sz="1400" kern="0" spc="-50" dirty="0">
                <a:solidFill>
                  <a:srgbClr val="595959">
                    <a:alpha val="100000"/>
                  </a:srgbClr>
                </a:solidFill>
                <a:latin typeface="微软雅黑" panose="020B0503020204020204" charset="-122"/>
                <a:ea typeface="微软雅黑" panose="020B0503020204020204" charset="-122"/>
                <a:cs typeface="微软雅黑" panose="020B0503020204020204" charset="-122"/>
              </a:rPr>
              <a:t>+</a:t>
            </a:r>
            <a:r>
              <a:rPr lang="zh-CN" altLang="en-US" sz="1400" kern="0" spc="-50" dirty="0">
                <a:solidFill>
                  <a:srgbClr val="595959">
                    <a:alpha val="100000"/>
                  </a:srgbClr>
                </a:solidFill>
                <a:latin typeface="微软雅黑" panose="020B0503020204020204" charset="-122"/>
                <a:ea typeface="微软雅黑" panose="020B0503020204020204" charset="-122"/>
                <a:cs typeface="微软雅黑" panose="020B0503020204020204" charset="-122"/>
              </a:rPr>
              <a:t>”一键报警设备</a:t>
            </a:r>
            <a:endParaRPr sz="1400" dirty="0">
              <a:latin typeface="微软雅黑" panose="020B0503020204020204" charset="-122"/>
              <a:ea typeface="微软雅黑" panose="020B0503020204020204" charset="-122"/>
              <a:cs typeface="微软雅黑" panose="020B0503020204020204" charset="-122"/>
            </a:endParaRPr>
          </a:p>
        </p:txBody>
      </p:sp>
      <p:sp>
        <p:nvSpPr>
          <p:cNvPr id="21" name="textbox 156"/>
          <p:cNvSpPr/>
          <p:nvPr/>
        </p:nvSpPr>
        <p:spPr>
          <a:xfrm>
            <a:off x="4221126" y="1654651"/>
            <a:ext cx="2867660" cy="886460"/>
          </a:xfrm>
          <a:prstGeom prst="rect">
            <a:avLst/>
          </a:prstGeom>
          <a:noFill/>
          <a:ln w="0" cap="flat">
            <a:noFill/>
            <a:prstDash val="solid"/>
            <a:miter lim="0"/>
          </a:ln>
        </p:spPr>
        <p:txBody>
          <a:bodyPr vert="horz" wrap="square" lIns="0" tIns="0" rIns="0" bIns="0"/>
          <a:lstStyle/>
          <a:p>
            <a:pPr algn="l" rtl="0" eaLnBrk="0">
              <a:lnSpc>
                <a:spcPct val="82000"/>
              </a:lnSpc>
            </a:pPr>
            <a:endParaRPr sz="100" dirty="0">
              <a:latin typeface="Arial" panose="020B0604020202020204"/>
              <a:ea typeface="Arial" panose="020B0604020202020204"/>
              <a:cs typeface="Arial" panose="020B0604020202020204"/>
            </a:endParaRPr>
          </a:p>
          <a:p>
            <a:pPr marL="21590" algn="l" rtl="0" eaLnBrk="0">
              <a:lnSpc>
                <a:spcPct val="89000"/>
              </a:lnSpc>
            </a:pPr>
            <a:r>
              <a:rPr lang="zh-CN" sz="20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网络层</a:t>
            </a:r>
            <a:endParaRPr sz="2000" dirty="0">
              <a:latin typeface="微软雅黑" panose="020B0503020204020204" charset="-122"/>
              <a:ea typeface="微软雅黑" panose="020B0503020204020204" charset="-122"/>
              <a:cs typeface="微软雅黑" panose="020B0503020204020204" charset="-122"/>
            </a:endParaRPr>
          </a:p>
          <a:p>
            <a:pPr algn="l" rtl="0" eaLnBrk="0">
              <a:lnSpc>
                <a:spcPct val="112000"/>
              </a:lnSpc>
            </a:pPr>
            <a:endParaRPr sz="600" dirty="0">
              <a:latin typeface="Arial" panose="020B0604020202020204"/>
              <a:ea typeface="Arial" panose="020B0604020202020204"/>
              <a:cs typeface="Arial" panose="020B0604020202020204"/>
            </a:endParaRPr>
          </a:p>
          <a:p>
            <a:pPr marL="12700" indent="5715" algn="l" rtl="0" eaLnBrk="0">
              <a:lnSpc>
                <a:spcPct val="114000"/>
              </a:lnSpc>
              <a:spcBef>
                <a:spcPts val="5"/>
              </a:spcBef>
            </a:pPr>
            <a:r>
              <a:rPr lang="zh-CN" altLang="en-US" sz="1400" kern="0" spc="-50" dirty="0">
                <a:solidFill>
                  <a:srgbClr val="595959">
                    <a:alpha val="100000"/>
                  </a:srgbClr>
                </a:solidFill>
                <a:latin typeface="微软雅黑" panose="020B0503020204020204" charset="-122"/>
                <a:ea typeface="微软雅黑" panose="020B0503020204020204" charset="-122"/>
                <a:cs typeface="微软雅黑" panose="020B0503020204020204" charset="-122"/>
              </a:rPr>
              <a:t>数据传输</a:t>
            </a:r>
            <a:r>
              <a:rPr lang="en-US" altLang="zh-CN" sz="1400" kern="0" spc="-50" dirty="0">
                <a:solidFill>
                  <a:srgbClr val="595959">
                    <a:alpha val="100000"/>
                  </a:srgbClr>
                </a:solidFill>
                <a:latin typeface="微软雅黑" panose="020B0503020204020204" charset="-122"/>
                <a:ea typeface="微软雅黑" panose="020B0503020204020204" charset="-122"/>
                <a:cs typeface="微软雅黑" panose="020B0503020204020204" charset="-122"/>
              </a:rPr>
              <a:t>+</a:t>
            </a:r>
            <a:r>
              <a:rPr lang="zh-CN" altLang="en-US" sz="1400" kern="0" spc="-50" dirty="0">
                <a:solidFill>
                  <a:srgbClr val="595959">
                    <a:alpha val="100000"/>
                  </a:srgbClr>
                </a:solidFill>
                <a:latin typeface="微软雅黑" panose="020B0503020204020204" charset="-122"/>
                <a:ea typeface="微软雅黑" panose="020B0503020204020204" charset="-122"/>
                <a:cs typeface="微软雅黑" panose="020B0503020204020204" charset="-122"/>
              </a:rPr>
              <a:t>协议转换</a:t>
            </a:r>
            <a:endParaRPr sz="1400" dirty="0">
              <a:latin typeface="微软雅黑" panose="020B0503020204020204" charset="-122"/>
              <a:ea typeface="微软雅黑" panose="020B0503020204020204" charset="-122"/>
              <a:cs typeface="微软雅黑" panose="020B0503020204020204" charset="-122"/>
            </a:endParaRPr>
          </a:p>
        </p:txBody>
      </p:sp>
      <p:sp>
        <p:nvSpPr>
          <p:cNvPr id="22" name="textbox 156"/>
          <p:cNvSpPr/>
          <p:nvPr/>
        </p:nvSpPr>
        <p:spPr>
          <a:xfrm>
            <a:off x="6843676" y="1654651"/>
            <a:ext cx="2867660" cy="886460"/>
          </a:xfrm>
          <a:prstGeom prst="rect">
            <a:avLst/>
          </a:prstGeom>
          <a:noFill/>
          <a:ln w="0" cap="flat">
            <a:noFill/>
            <a:prstDash val="solid"/>
            <a:miter lim="0"/>
          </a:ln>
        </p:spPr>
        <p:txBody>
          <a:bodyPr vert="horz" wrap="square" lIns="0" tIns="0" rIns="0" bIns="0"/>
          <a:lstStyle/>
          <a:p>
            <a:pPr algn="l" rtl="0" eaLnBrk="0">
              <a:lnSpc>
                <a:spcPct val="82000"/>
              </a:lnSpc>
            </a:pPr>
            <a:endParaRPr sz="100" dirty="0">
              <a:latin typeface="Arial" panose="020B0604020202020204"/>
              <a:ea typeface="Arial" panose="020B0604020202020204"/>
              <a:cs typeface="Arial" panose="020B0604020202020204"/>
            </a:endParaRPr>
          </a:p>
          <a:p>
            <a:pPr marL="21590" algn="l" rtl="0" eaLnBrk="0">
              <a:lnSpc>
                <a:spcPct val="89000"/>
              </a:lnSpc>
            </a:pPr>
            <a:r>
              <a:rPr lang="zh-CN" sz="20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平台层</a:t>
            </a:r>
            <a:endParaRPr sz="2000" dirty="0">
              <a:latin typeface="微软雅黑" panose="020B0503020204020204" charset="-122"/>
              <a:ea typeface="微软雅黑" panose="020B0503020204020204" charset="-122"/>
              <a:cs typeface="微软雅黑" panose="020B0503020204020204" charset="-122"/>
            </a:endParaRPr>
          </a:p>
          <a:p>
            <a:pPr algn="l" rtl="0" eaLnBrk="0">
              <a:lnSpc>
                <a:spcPct val="112000"/>
              </a:lnSpc>
            </a:pPr>
            <a:endParaRPr sz="600" dirty="0">
              <a:latin typeface="Arial" panose="020B0604020202020204"/>
              <a:ea typeface="Arial" panose="020B0604020202020204"/>
              <a:cs typeface="Arial" panose="020B0604020202020204"/>
            </a:endParaRPr>
          </a:p>
          <a:p>
            <a:pPr marL="12700" indent="5715" algn="l" rtl="0" eaLnBrk="0">
              <a:lnSpc>
                <a:spcPct val="114000"/>
              </a:lnSpc>
              <a:spcBef>
                <a:spcPts val="5"/>
              </a:spcBef>
            </a:pPr>
            <a:r>
              <a:rPr lang="zh-CN" sz="1400" kern="0" spc="-50" dirty="0">
                <a:solidFill>
                  <a:srgbClr val="595959">
                    <a:alpha val="100000"/>
                  </a:srgbClr>
                </a:solidFill>
                <a:latin typeface="微软雅黑" panose="020B0503020204020204" charset="-122"/>
                <a:ea typeface="微软雅黑" panose="020B0503020204020204" charset="-122"/>
                <a:cs typeface="微软雅黑" panose="020B0503020204020204" charset="-122"/>
              </a:rPr>
              <a:t>应急指挥平台</a:t>
            </a:r>
            <a:endParaRPr lang="zh-CN" sz="1400" dirty="0">
              <a:latin typeface="微软雅黑" panose="020B0503020204020204" charset="-122"/>
              <a:ea typeface="微软雅黑" panose="020B0503020204020204" charset="-122"/>
              <a:cs typeface="微软雅黑" panose="020B0503020204020204" charset="-122"/>
            </a:endParaRPr>
          </a:p>
        </p:txBody>
      </p:sp>
      <p:sp>
        <p:nvSpPr>
          <p:cNvPr id="40" name="Text 9"/>
          <p:cNvSpPr/>
          <p:nvPr>
            <p:custDataLst>
              <p:tags r:id="rId2"/>
            </p:custDataLst>
          </p:nvPr>
        </p:nvSpPr>
        <p:spPr>
          <a:xfrm>
            <a:off x="6106160" y="4812665"/>
            <a:ext cx="5511800" cy="871392"/>
          </a:xfrm>
          <a:prstGeom prst="rect">
            <a:avLst/>
          </a:prstGeom>
          <a:noFill/>
        </p:spPr>
        <p:txBody>
          <a:bodyPr wrap="square" lIns="91440" tIns="45720" rIns="91440" bIns="45720" rtlCol="0" anchor="t">
            <a:spAutoFit/>
          </a:bodyPr>
          <a:lstStyle/>
          <a:p>
            <a:pPr algn="just">
              <a:lnSpc>
                <a:spcPct val="150000"/>
              </a:lnSpc>
            </a:pPr>
            <a:r>
              <a:rPr lang="zh-CN" altLang="en-US" sz="1400" b="1" dirty="0">
                <a:latin typeface="黑体" panose="02010609060101010101" pitchFamily="49" charset="-122"/>
                <a:ea typeface="黑体" panose="02010609060101010101" pitchFamily="49" charset="-122"/>
              </a:rPr>
              <a:t>    </a:t>
            </a:r>
            <a:r>
              <a:rPr lang="zh-CN" altLang="en-US" b="1" dirty="0">
                <a:latin typeface="黑体" panose="02010609060101010101" pitchFamily="49" charset="-122"/>
                <a:ea typeface="黑体" panose="02010609060101010101" pitchFamily="49" charset="-122"/>
              </a:rPr>
              <a:t> 在任何需要的场景通过利旧或新增一键报警按钮即可实现该点位态势感知及紧急报警能力</a:t>
            </a:r>
            <a:r>
              <a:rPr kern="0" dirty="0">
                <a:solidFill>
                  <a:srgbClr val="222222">
                    <a:alpha val="100000"/>
                  </a:srgbClr>
                </a:solidFill>
                <a:latin typeface="微软雅黑" panose="020B0503020204020204" charset="-122"/>
                <a:ea typeface="微软雅黑" panose="020B0503020204020204" charset="-122"/>
                <a:cs typeface="微软雅黑" panose="020B0503020204020204" charset="-122"/>
              </a:rPr>
              <a:t>。</a:t>
            </a:r>
            <a:endParaRPr kern="0" dirty="0">
              <a:solidFill>
                <a:srgbClr val="222222">
                  <a:alpha val="100000"/>
                </a:srgbClr>
              </a:solidFill>
              <a:latin typeface="微软雅黑" panose="020B0503020204020204" charset="-122"/>
              <a:ea typeface="微软雅黑" panose="020B0503020204020204" charset="-122"/>
              <a:cs typeface="微软雅黑" panose="020B0503020204020204" charset="-122"/>
            </a:endParaRPr>
          </a:p>
        </p:txBody>
      </p:sp>
      <p:pic>
        <p:nvPicPr>
          <p:cNvPr id="61" name="图片 3" descr="f09fe20bfe6e26a7fb668762bf28c04"/>
          <p:cNvPicPr>
            <a:picLocks noChangeAspect="1"/>
          </p:cNvPicPr>
          <p:nvPr/>
        </p:nvPicPr>
        <p:blipFill>
          <a:blip r:embed="rId3"/>
          <a:stretch>
            <a:fillRect/>
          </a:stretch>
        </p:blipFill>
        <p:spPr>
          <a:xfrm>
            <a:off x="1758315" y="4178300"/>
            <a:ext cx="317500" cy="2225040"/>
          </a:xfrm>
          <a:prstGeom prst="rect">
            <a:avLst/>
          </a:prstGeom>
        </p:spPr>
      </p:pic>
      <p:pic>
        <p:nvPicPr>
          <p:cNvPr id="23" name="图片 22" descr="D:/360MoveData/Users/Administrator/Desktop/一键报警.png一键报警"/>
          <p:cNvPicPr>
            <a:picLocks noChangeAspect="1"/>
          </p:cNvPicPr>
          <p:nvPr>
            <p:custDataLst>
              <p:tags r:id="rId4"/>
            </p:custDataLst>
          </p:nvPr>
        </p:nvPicPr>
        <p:blipFill>
          <a:blip r:embed="rId5"/>
          <a:srcRect t="1191" b="1191"/>
          <a:stretch>
            <a:fillRect/>
          </a:stretch>
        </p:blipFill>
        <p:spPr>
          <a:xfrm>
            <a:off x="1179830" y="2727325"/>
            <a:ext cx="1605280" cy="96837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5" name="Text 13"/>
          <p:cNvSpPr/>
          <p:nvPr/>
        </p:nvSpPr>
        <p:spPr>
          <a:xfrm>
            <a:off x="582930" y="211455"/>
            <a:ext cx="10151745" cy="584775"/>
          </a:xfrm>
          <a:prstGeom prst="rect">
            <a:avLst/>
          </a:prstGeom>
          <a:noFill/>
        </p:spPr>
        <p:txBody>
          <a:bodyPr wrap="square" lIns="91440" tIns="45720" rIns="91440" bIns="45720" rtlCol="0" anchor="t">
            <a:spAutoFit/>
          </a:bodyPr>
          <a:lstStyle/>
          <a:p>
            <a:pPr marL="0" indent="0" algn="l">
              <a:lnSpc>
                <a:spcPct val="100000"/>
              </a:lnSpc>
              <a:buNone/>
            </a:pPr>
            <a:r>
              <a:rPr lang="zh-CN" altLang="en-US" sz="3200" b="1" dirty="0">
                <a:solidFill>
                  <a:srgbClr val="000000"/>
                </a:solidFill>
                <a:latin typeface="黑体" panose="02010609060101010101" pitchFamily="49" charset="-122"/>
                <a:ea typeface="黑体" panose="02010609060101010101" pitchFamily="49" charset="-122"/>
                <a:cs typeface="MiSans" panose="00000500000000000000" pitchFamily="34" charset="-120"/>
              </a:rPr>
              <a:t>软件</a:t>
            </a:r>
            <a:r>
              <a:rPr lang="en-US" sz="3200" b="1" dirty="0" err="1">
                <a:solidFill>
                  <a:srgbClr val="000000"/>
                </a:solidFill>
                <a:latin typeface="黑体" panose="02010609060101010101" pitchFamily="49" charset="-122"/>
                <a:ea typeface="黑体" panose="02010609060101010101" pitchFamily="49" charset="-122"/>
                <a:cs typeface="MiSans" panose="00000500000000000000" pitchFamily="34" charset="-120"/>
              </a:rPr>
              <a:t>总体架构</a:t>
            </a:r>
            <a:endParaRPr lang="en-US" sz="1600" b="1" dirty="0">
              <a:latin typeface="黑体" panose="02010609060101010101" pitchFamily="49" charset="-122"/>
              <a:ea typeface="黑体" panose="02010609060101010101" pitchFamily="49" charset="-122"/>
            </a:endParaRPr>
          </a:p>
        </p:txBody>
      </p:sp>
      <p:sp>
        <p:nvSpPr>
          <p:cNvPr id="7" name="rect 206"/>
          <p:cNvSpPr/>
          <p:nvPr/>
        </p:nvSpPr>
        <p:spPr>
          <a:xfrm>
            <a:off x="3656075" y="1569719"/>
            <a:ext cx="8237219" cy="1354836"/>
          </a:xfrm>
          <a:prstGeom prst="rect">
            <a:avLst/>
          </a:prstGeom>
          <a:solidFill>
            <a:srgbClr val="BFBFBF">
              <a:alpha val="20000"/>
            </a:srgbClr>
          </a:solidFill>
          <a:ln w="0" cap="flat">
            <a:noFill/>
            <a:prstDash val="solid"/>
            <a:miter lim="0"/>
          </a:ln>
        </p:spPr>
        <p:txBody>
          <a:bodyPr rtlCol="0"/>
          <a:lstStyle/>
          <a:p>
            <a:pPr algn="ctr"/>
            <a:endParaRPr lang="zh-CN" altLang="en-US"/>
          </a:p>
        </p:txBody>
      </p:sp>
      <p:pic>
        <p:nvPicPr>
          <p:cNvPr id="8" name="picture 208"/>
          <p:cNvPicPr>
            <a:picLocks noChangeAspect="1"/>
          </p:cNvPicPr>
          <p:nvPr/>
        </p:nvPicPr>
        <p:blipFill>
          <a:blip r:embed="rId1"/>
          <a:stretch>
            <a:fillRect/>
          </a:stretch>
        </p:blipFill>
        <p:spPr>
          <a:xfrm>
            <a:off x="5826772" y="1666049"/>
            <a:ext cx="1876590" cy="315963"/>
          </a:xfrm>
          <a:prstGeom prst="rect">
            <a:avLst/>
          </a:prstGeom>
        </p:spPr>
      </p:pic>
      <p:pic>
        <p:nvPicPr>
          <p:cNvPr id="9" name="picture 210"/>
          <p:cNvPicPr>
            <a:picLocks noChangeAspect="1"/>
          </p:cNvPicPr>
          <p:nvPr/>
        </p:nvPicPr>
        <p:blipFill>
          <a:blip r:embed="rId2"/>
          <a:stretch>
            <a:fillRect/>
          </a:stretch>
        </p:blipFill>
        <p:spPr>
          <a:xfrm>
            <a:off x="7894028" y="1666049"/>
            <a:ext cx="1835961" cy="315963"/>
          </a:xfrm>
          <a:prstGeom prst="rect">
            <a:avLst/>
          </a:prstGeom>
        </p:spPr>
      </p:pic>
      <p:pic>
        <p:nvPicPr>
          <p:cNvPr id="10" name="picture 212"/>
          <p:cNvPicPr>
            <a:picLocks noChangeAspect="1"/>
          </p:cNvPicPr>
          <p:nvPr/>
        </p:nvPicPr>
        <p:blipFill>
          <a:blip r:embed="rId3"/>
          <a:stretch>
            <a:fillRect/>
          </a:stretch>
        </p:blipFill>
        <p:spPr>
          <a:xfrm>
            <a:off x="3759517" y="1666049"/>
            <a:ext cx="1835962" cy="315963"/>
          </a:xfrm>
          <a:prstGeom prst="rect">
            <a:avLst/>
          </a:prstGeom>
        </p:spPr>
      </p:pic>
      <p:pic>
        <p:nvPicPr>
          <p:cNvPr id="11" name="picture 214"/>
          <p:cNvPicPr>
            <a:picLocks noChangeAspect="1"/>
          </p:cNvPicPr>
          <p:nvPr/>
        </p:nvPicPr>
        <p:blipFill>
          <a:blip r:embed="rId4"/>
          <a:stretch>
            <a:fillRect/>
          </a:stretch>
        </p:blipFill>
        <p:spPr>
          <a:xfrm>
            <a:off x="9961282" y="1666049"/>
            <a:ext cx="1835963" cy="315963"/>
          </a:xfrm>
          <a:prstGeom prst="rect">
            <a:avLst/>
          </a:prstGeom>
        </p:spPr>
      </p:pic>
      <p:sp>
        <p:nvSpPr>
          <p:cNvPr id="12" name="rect 216"/>
          <p:cNvSpPr/>
          <p:nvPr/>
        </p:nvSpPr>
        <p:spPr>
          <a:xfrm>
            <a:off x="3656075" y="3092195"/>
            <a:ext cx="8237219" cy="1144523"/>
          </a:xfrm>
          <a:prstGeom prst="rect">
            <a:avLst/>
          </a:prstGeom>
          <a:solidFill>
            <a:srgbClr val="BFBFBF">
              <a:alpha val="20000"/>
            </a:srgbClr>
          </a:solidFill>
          <a:ln w="0" cap="flat">
            <a:noFill/>
            <a:prstDash val="solid"/>
            <a:miter lim="0"/>
          </a:ln>
        </p:spPr>
        <p:txBody>
          <a:bodyPr rtlCol="0"/>
          <a:lstStyle/>
          <a:p>
            <a:pPr algn="ctr"/>
            <a:endParaRPr lang="zh-CN" altLang="en-US"/>
          </a:p>
        </p:txBody>
      </p:sp>
      <p:pic>
        <p:nvPicPr>
          <p:cNvPr id="13" name="picture 218"/>
          <p:cNvPicPr>
            <a:picLocks noChangeAspect="1"/>
          </p:cNvPicPr>
          <p:nvPr/>
        </p:nvPicPr>
        <p:blipFill>
          <a:blip r:embed="rId5"/>
          <a:stretch>
            <a:fillRect/>
          </a:stretch>
        </p:blipFill>
        <p:spPr>
          <a:xfrm>
            <a:off x="3764127" y="3654297"/>
            <a:ext cx="833272" cy="349605"/>
          </a:xfrm>
          <a:prstGeom prst="rect">
            <a:avLst/>
          </a:prstGeom>
        </p:spPr>
      </p:pic>
      <p:pic>
        <p:nvPicPr>
          <p:cNvPr id="14" name="picture 220"/>
          <p:cNvPicPr>
            <a:picLocks noChangeAspect="1"/>
          </p:cNvPicPr>
          <p:nvPr/>
        </p:nvPicPr>
        <p:blipFill>
          <a:blip r:embed="rId6"/>
          <a:stretch>
            <a:fillRect/>
          </a:stretch>
        </p:blipFill>
        <p:spPr>
          <a:xfrm>
            <a:off x="5874219" y="3654247"/>
            <a:ext cx="833271" cy="349554"/>
          </a:xfrm>
          <a:prstGeom prst="rect">
            <a:avLst/>
          </a:prstGeom>
        </p:spPr>
      </p:pic>
      <p:pic>
        <p:nvPicPr>
          <p:cNvPr id="16" name="picture 222"/>
          <p:cNvPicPr>
            <a:picLocks noChangeAspect="1"/>
          </p:cNvPicPr>
          <p:nvPr/>
        </p:nvPicPr>
        <p:blipFill>
          <a:blip r:embed="rId7"/>
          <a:stretch>
            <a:fillRect/>
          </a:stretch>
        </p:blipFill>
        <p:spPr>
          <a:xfrm>
            <a:off x="6824777" y="3659034"/>
            <a:ext cx="879842" cy="344767"/>
          </a:xfrm>
          <a:prstGeom prst="rect">
            <a:avLst/>
          </a:prstGeom>
        </p:spPr>
      </p:pic>
      <p:pic>
        <p:nvPicPr>
          <p:cNvPr id="20" name="picture 224"/>
          <p:cNvPicPr>
            <a:picLocks noChangeAspect="1"/>
          </p:cNvPicPr>
          <p:nvPr/>
        </p:nvPicPr>
        <p:blipFill>
          <a:blip r:embed="rId8"/>
          <a:stretch>
            <a:fillRect/>
          </a:stretch>
        </p:blipFill>
        <p:spPr>
          <a:xfrm>
            <a:off x="4714684" y="3659085"/>
            <a:ext cx="879843" cy="344818"/>
          </a:xfrm>
          <a:prstGeom prst="rect">
            <a:avLst/>
          </a:prstGeom>
        </p:spPr>
      </p:pic>
      <p:pic>
        <p:nvPicPr>
          <p:cNvPr id="24" name="picture 226"/>
          <p:cNvPicPr>
            <a:picLocks noChangeAspect="1"/>
          </p:cNvPicPr>
          <p:nvPr/>
        </p:nvPicPr>
        <p:blipFill>
          <a:blip r:embed="rId9"/>
          <a:stretch>
            <a:fillRect/>
          </a:stretch>
        </p:blipFill>
        <p:spPr>
          <a:xfrm>
            <a:off x="7891653" y="1993252"/>
            <a:ext cx="1839138" cy="839025"/>
          </a:xfrm>
          <a:prstGeom prst="rect">
            <a:avLst/>
          </a:prstGeom>
        </p:spPr>
      </p:pic>
      <p:pic>
        <p:nvPicPr>
          <p:cNvPr id="25" name="picture 228"/>
          <p:cNvPicPr>
            <a:picLocks noChangeAspect="1"/>
          </p:cNvPicPr>
          <p:nvPr/>
        </p:nvPicPr>
        <p:blipFill>
          <a:blip r:embed="rId10"/>
          <a:stretch>
            <a:fillRect/>
          </a:stretch>
        </p:blipFill>
        <p:spPr>
          <a:xfrm>
            <a:off x="3757155" y="1993252"/>
            <a:ext cx="1839137" cy="839025"/>
          </a:xfrm>
          <a:prstGeom prst="rect">
            <a:avLst/>
          </a:prstGeom>
        </p:spPr>
      </p:pic>
      <p:sp>
        <p:nvSpPr>
          <p:cNvPr id="26" name="rect 230"/>
          <p:cNvSpPr/>
          <p:nvPr/>
        </p:nvSpPr>
        <p:spPr>
          <a:xfrm>
            <a:off x="5824410" y="1993252"/>
            <a:ext cx="1880539" cy="839025"/>
          </a:xfrm>
          <a:prstGeom prst="rect">
            <a:avLst/>
          </a:prstGeom>
          <a:solidFill>
            <a:srgbClr val="C00000">
              <a:alpha val="40000"/>
            </a:srgbClr>
          </a:solidFill>
          <a:ln w="0" cap="flat">
            <a:noFill/>
            <a:prstDash val="solid"/>
            <a:miter lim="0"/>
          </a:ln>
        </p:spPr>
        <p:txBody>
          <a:bodyPr rtlCol="0"/>
          <a:lstStyle/>
          <a:p>
            <a:pPr algn="ctr"/>
            <a:endParaRPr lang="zh-CN" altLang="en-US"/>
          </a:p>
        </p:txBody>
      </p:sp>
      <p:pic>
        <p:nvPicPr>
          <p:cNvPr id="27" name="picture 232"/>
          <p:cNvPicPr>
            <a:picLocks noChangeAspect="1"/>
          </p:cNvPicPr>
          <p:nvPr/>
        </p:nvPicPr>
        <p:blipFill>
          <a:blip r:embed="rId11"/>
          <a:stretch>
            <a:fillRect/>
          </a:stretch>
        </p:blipFill>
        <p:spPr>
          <a:xfrm>
            <a:off x="7900847" y="3654247"/>
            <a:ext cx="833272" cy="349554"/>
          </a:xfrm>
          <a:prstGeom prst="rect">
            <a:avLst/>
          </a:prstGeom>
        </p:spPr>
      </p:pic>
      <p:pic>
        <p:nvPicPr>
          <p:cNvPr id="28" name="picture 234"/>
          <p:cNvPicPr>
            <a:picLocks noChangeAspect="1"/>
          </p:cNvPicPr>
          <p:nvPr/>
        </p:nvPicPr>
        <p:blipFill>
          <a:blip r:embed="rId12"/>
          <a:stretch>
            <a:fillRect/>
          </a:stretch>
        </p:blipFill>
        <p:spPr>
          <a:xfrm>
            <a:off x="8851404" y="3659034"/>
            <a:ext cx="879843" cy="344767"/>
          </a:xfrm>
          <a:prstGeom prst="rect">
            <a:avLst/>
          </a:prstGeom>
        </p:spPr>
      </p:pic>
      <p:pic>
        <p:nvPicPr>
          <p:cNvPr id="29" name="picture 236"/>
          <p:cNvPicPr>
            <a:picLocks noChangeAspect="1"/>
          </p:cNvPicPr>
          <p:nvPr/>
        </p:nvPicPr>
        <p:blipFill>
          <a:blip r:embed="rId13"/>
          <a:stretch>
            <a:fillRect/>
          </a:stretch>
        </p:blipFill>
        <p:spPr>
          <a:xfrm>
            <a:off x="9965880" y="3654247"/>
            <a:ext cx="833272" cy="349554"/>
          </a:xfrm>
          <a:prstGeom prst="rect">
            <a:avLst/>
          </a:prstGeom>
        </p:spPr>
      </p:pic>
      <p:pic>
        <p:nvPicPr>
          <p:cNvPr id="30" name="picture 238"/>
          <p:cNvPicPr>
            <a:picLocks noChangeAspect="1"/>
          </p:cNvPicPr>
          <p:nvPr/>
        </p:nvPicPr>
        <p:blipFill>
          <a:blip r:embed="rId14"/>
          <a:stretch>
            <a:fillRect/>
          </a:stretch>
        </p:blipFill>
        <p:spPr>
          <a:xfrm>
            <a:off x="9958907" y="1993252"/>
            <a:ext cx="1839138" cy="839025"/>
          </a:xfrm>
          <a:prstGeom prst="rect">
            <a:avLst/>
          </a:prstGeom>
        </p:spPr>
      </p:pic>
      <p:pic>
        <p:nvPicPr>
          <p:cNvPr id="31" name="picture 240"/>
          <p:cNvPicPr>
            <a:picLocks noChangeAspect="1"/>
          </p:cNvPicPr>
          <p:nvPr/>
        </p:nvPicPr>
        <p:blipFill>
          <a:blip r:embed="rId15"/>
          <a:stretch>
            <a:fillRect/>
          </a:stretch>
        </p:blipFill>
        <p:spPr>
          <a:xfrm>
            <a:off x="10916437" y="3659034"/>
            <a:ext cx="879842" cy="344767"/>
          </a:xfrm>
          <a:prstGeom prst="rect">
            <a:avLst/>
          </a:prstGeom>
        </p:spPr>
      </p:pic>
      <p:graphicFrame>
        <p:nvGraphicFramePr>
          <p:cNvPr id="32" name="table 242"/>
          <p:cNvGraphicFramePr>
            <a:graphicFrameLocks noGrp="1"/>
          </p:cNvGraphicFramePr>
          <p:nvPr/>
        </p:nvGraphicFramePr>
        <p:xfrm>
          <a:off x="189229" y="1495552"/>
          <a:ext cx="11703681" cy="2860545"/>
        </p:xfrm>
        <a:graphic>
          <a:graphicData uri="http://schemas.openxmlformats.org/drawingml/2006/table">
            <a:tbl>
              <a:tblPr/>
              <a:tblGrid>
                <a:gridCol w="3359784"/>
                <a:gridCol w="1106805"/>
                <a:gridCol w="1078230"/>
                <a:gridCol w="1031875"/>
                <a:gridCol w="1036319"/>
                <a:gridCol w="989964"/>
                <a:gridCol w="1056005"/>
                <a:gridCol w="1009014"/>
                <a:gridCol w="1035685"/>
              </a:tblGrid>
              <a:tr h="492759">
                <a:tc rowSpan="4">
                  <a:txBody>
                    <a:bodyPr/>
                    <a:lstStyle/>
                    <a:p>
                      <a:pPr algn="l" rtl="0" eaLnBrk="0">
                        <a:lnSpc>
                          <a:spcPct val="130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133350" algn="l" rtl="0" eaLnBrk="0">
                        <a:lnSpc>
                          <a:spcPts val="2645"/>
                        </a:lnSpc>
                      </a:pPr>
                      <a:r>
                        <a:rPr sz="20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4个核心模块</a:t>
                      </a:r>
                      <a:endParaRPr sz="2000" dirty="0">
                        <a:latin typeface="微软雅黑" panose="020B0503020204020204" charset="-122"/>
                        <a:ea typeface="微软雅黑" panose="020B0503020204020204" charset="-122"/>
                        <a:cs typeface="微软雅黑" panose="020B0503020204020204" charset="-122"/>
                      </a:endParaRPr>
                    </a:p>
                    <a:p>
                      <a:pPr marL="132715" indent="9525" algn="l" rtl="0" eaLnBrk="0">
                        <a:lnSpc>
                          <a:spcPct val="117000"/>
                        </a:lnSpc>
                        <a:spcBef>
                          <a:spcPts val="415"/>
                        </a:spcBef>
                      </a:pPr>
                      <a:r>
                        <a:rPr sz="1400" kern="0" spc="0" dirty="0" err="1">
                          <a:solidFill>
                            <a:srgbClr val="222222">
                              <a:alpha val="100000"/>
                            </a:srgbClr>
                          </a:solidFill>
                          <a:latin typeface="微软雅黑" panose="020B0503020204020204" charset="-122"/>
                          <a:ea typeface="微软雅黑" panose="020B0503020204020204" charset="-122"/>
                          <a:cs typeface="微软雅黑" panose="020B0503020204020204" charset="-122"/>
                        </a:rPr>
                        <a:t>围绕</a:t>
                      </a:r>
                      <a:r>
                        <a:rPr lang="zh-CN" altLang="en-US" sz="1400" kern="0" spc="0" dirty="0">
                          <a:solidFill>
                            <a:srgbClr val="222222">
                              <a:alpha val="100000"/>
                            </a:srgbClr>
                          </a:solidFill>
                          <a:latin typeface="微软雅黑" panose="020B0503020204020204" charset="-122"/>
                          <a:ea typeface="微软雅黑" panose="020B0503020204020204" charset="-122"/>
                          <a:cs typeface="微软雅黑" panose="020B0503020204020204" charset="-122"/>
                        </a:rPr>
                        <a:t>设备资产状态管理、应急设备联动、事件闭环管理、综合评分评价的四大核心功能构建</a:t>
                      </a:r>
                      <a:endParaRPr sz="14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w="6350" cap="flat" cmpd="sng" algn="ctr">
                      <a:solidFill>
                        <a:srgbClr val="C00000"/>
                      </a:solidFill>
                      <a:prstDash val="solid"/>
                      <a:round/>
                      <a:headEnd type="none" w="med" len="med"/>
                      <a:tailEnd type="none" w="med" len="med"/>
                    </a:lnT>
                    <a:lnB w="6350" cap="flat" cmpd="sng" algn="ctr">
                      <a:solidFill>
                        <a:srgbClr val="C00000"/>
                      </a:solidFill>
                      <a:prstDash val="solid"/>
                      <a:round/>
                      <a:headEnd type="none" w="med" len="med"/>
                      <a:tailEnd type="none" w="med" len="med"/>
                    </a:lnB>
                  </a:tcPr>
                </a:tc>
                <a:tc gridSpan="2">
                  <a:txBody>
                    <a:bodyPr/>
                    <a:lstStyle/>
                    <a:p>
                      <a:pPr algn="l" rtl="0" eaLnBrk="0">
                        <a:lnSpc>
                          <a:spcPct val="159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774700" algn="l" rtl="0" eaLnBrk="0">
                        <a:lnSpc>
                          <a:spcPct val="88000"/>
                        </a:lnSpc>
                      </a:pPr>
                      <a:r>
                        <a:rPr lang="zh-CN" altLang="en-US"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设备资产</a:t>
                      </a:r>
                      <a:endParaRPr sz="14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w="6350" cap="flat" cmpd="sng" algn="ctr">
                      <a:solidFill>
                        <a:srgbClr val="C00000"/>
                      </a:solidFill>
                      <a:prstDash val="solid"/>
                      <a:round/>
                      <a:headEnd type="none" w="med" len="med"/>
                      <a:tailEnd type="none" w="med" len="med"/>
                    </a:lnT>
                    <a:lnB>
                      <a:noFill/>
                    </a:lnB>
                  </a:tcPr>
                </a:tc>
                <a:tc hMerge="1">
                  <a:tcPr marL="0" marR="0" marT="0" marB="0">
                    <a:lnL>
                      <a:noFill/>
                    </a:lnL>
                    <a:lnR>
                      <a:noFill/>
                    </a:lnR>
                    <a:lnT w="6350" cap="flat" cmpd="sng" algn="ctr">
                      <a:solidFill>
                        <a:srgbClr val="C00000"/>
                      </a:solidFill>
                      <a:prstDash val="solid"/>
                      <a:round/>
                      <a:headEnd type="none" w="med" len="med"/>
                      <a:tailEnd type="none" w="med" len="med"/>
                    </a:lnT>
                    <a:lnB>
                      <a:noFill/>
                    </a:lnB>
                  </a:tcPr>
                </a:tc>
                <a:tc gridSpan="2">
                  <a:txBody>
                    <a:bodyPr/>
                    <a:lstStyle/>
                    <a:p>
                      <a:pPr algn="l" rtl="0" eaLnBrk="0">
                        <a:lnSpc>
                          <a:spcPct val="159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676910" algn="l" rtl="0" eaLnBrk="0">
                        <a:lnSpc>
                          <a:spcPct val="88000"/>
                        </a:lnSpc>
                      </a:pPr>
                      <a:r>
                        <a:rPr lang="zh-CN" altLang="en-US"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应急联动</a:t>
                      </a:r>
                      <a:endParaRPr sz="14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w="6350" cap="flat" cmpd="sng" algn="ctr">
                      <a:solidFill>
                        <a:srgbClr val="C00000"/>
                      </a:solidFill>
                      <a:prstDash val="solid"/>
                      <a:round/>
                      <a:headEnd type="none" w="med" len="med"/>
                      <a:tailEnd type="none" w="med" len="med"/>
                    </a:lnT>
                    <a:lnB>
                      <a:noFill/>
                    </a:lnB>
                  </a:tcPr>
                </a:tc>
                <a:tc hMerge="1">
                  <a:tcPr marL="0" marR="0" marT="0" marB="0">
                    <a:lnL>
                      <a:noFill/>
                    </a:lnL>
                    <a:lnR>
                      <a:noFill/>
                    </a:lnR>
                    <a:lnT w="6350" cap="flat" cmpd="sng" algn="ctr">
                      <a:solidFill>
                        <a:srgbClr val="C00000"/>
                      </a:solidFill>
                      <a:prstDash val="solid"/>
                      <a:round/>
                      <a:headEnd type="none" w="med" len="med"/>
                      <a:tailEnd type="none" w="med" len="med"/>
                    </a:lnT>
                    <a:lnB>
                      <a:noFill/>
                    </a:lnB>
                  </a:tcPr>
                </a:tc>
                <a:tc gridSpan="2">
                  <a:txBody>
                    <a:bodyPr/>
                    <a:lstStyle/>
                    <a:p>
                      <a:pPr algn="l" rtl="0" eaLnBrk="0">
                        <a:lnSpc>
                          <a:spcPct val="158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657225" algn="l" rtl="0" eaLnBrk="0">
                        <a:lnSpc>
                          <a:spcPct val="89000"/>
                        </a:lnSpc>
                      </a:pPr>
                      <a:r>
                        <a:rPr lang="zh-CN" altLang="en-US"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事件</a:t>
                      </a:r>
                      <a:r>
                        <a:rPr sz="1400" b="1" kern="0" spc="-10" dirty="0" err="1">
                          <a:solidFill>
                            <a:srgbClr val="FFFFFF">
                              <a:alpha val="100000"/>
                            </a:srgbClr>
                          </a:solidFill>
                          <a:latin typeface="微软雅黑" panose="020B0503020204020204" charset="-122"/>
                          <a:ea typeface="微软雅黑" panose="020B0503020204020204" charset="-122"/>
                          <a:cs typeface="微软雅黑" panose="020B0503020204020204" charset="-122"/>
                        </a:rPr>
                        <a:t>管理</a:t>
                      </a:r>
                      <a:endParaRPr sz="14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w="6350" cap="flat" cmpd="sng" algn="ctr">
                      <a:solidFill>
                        <a:srgbClr val="C00000"/>
                      </a:solidFill>
                      <a:prstDash val="solid"/>
                      <a:round/>
                      <a:headEnd type="none" w="med" len="med"/>
                      <a:tailEnd type="none" w="med" len="med"/>
                    </a:lnT>
                    <a:lnB>
                      <a:noFill/>
                    </a:lnB>
                  </a:tcPr>
                </a:tc>
                <a:tc hMerge="1">
                  <a:tcPr marL="0" marR="0" marT="0" marB="0">
                    <a:lnL>
                      <a:noFill/>
                    </a:lnL>
                    <a:lnR>
                      <a:noFill/>
                    </a:lnR>
                    <a:lnT w="6350" cap="flat" cmpd="sng" algn="ctr">
                      <a:solidFill>
                        <a:srgbClr val="C00000"/>
                      </a:solidFill>
                      <a:prstDash val="solid"/>
                      <a:round/>
                      <a:headEnd type="none" w="med" len="med"/>
                      <a:tailEnd type="none" w="med" len="med"/>
                    </a:lnT>
                    <a:lnB>
                      <a:noFill/>
                    </a:lnB>
                  </a:tcPr>
                </a:tc>
                <a:tc gridSpan="2">
                  <a:txBody>
                    <a:bodyPr/>
                    <a:lstStyle/>
                    <a:p>
                      <a:pPr algn="l" rtl="0" eaLnBrk="0">
                        <a:lnSpc>
                          <a:spcPct val="160000"/>
                        </a:lnSpc>
                      </a:pPr>
                      <a:endParaRPr sz="1000" dirty="0">
                        <a:latin typeface="Arial" panose="020B0604020202020204"/>
                        <a:ea typeface="Arial" panose="020B0604020202020204"/>
                        <a:cs typeface="Arial" panose="020B0604020202020204"/>
                      </a:endParaRPr>
                    </a:p>
                    <a:p>
                      <a:pPr marL="678815" algn="l" rtl="0" eaLnBrk="0">
                        <a:lnSpc>
                          <a:spcPct val="87000"/>
                        </a:lnSpc>
                        <a:spcBef>
                          <a:spcPts val="5"/>
                        </a:spcBef>
                      </a:pPr>
                      <a:r>
                        <a:rPr lang="zh-CN" altLang="en-US" sz="14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综合评价</a:t>
                      </a:r>
                      <a:endParaRPr sz="14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w="6350" cap="flat" cmpd="sng" algn="ctr">
                      <a:solidFill>
                        <a:srgbClr val="C00000"/>
                      </a:solidFill>
                      <a:prstDash val="solid"/>
                      <a:round/>
                      <a:headEnd type="none" w="med" len="med"/>
                      <a:tailEnd type="none" w="med" len="med"/>
                    </a:lnT>
                    <a:lnB>
                      <a:noFill/>
                    </a:lnB>
                  </a:tcPr>
                </a:tc>
                <a:tc hMerge="1">
                  <a:tcPr marL="0" marR="0" marT="0" marB="0">
                    <a:lnL>
                      <a:noFill/>
                    </a:lnL>
                    <a:lnR>
                      <a:noFill/>
                    </a:lnR>
                    <a:lnT w="6350" cap="flat" cmpd="sng" algn="ctr">
                      <a:solidFill>
                        <a:srgbClr val="C00000"/>
                      </a:solidFill>
                      <a:prstDash val="solid"/>
                      <a:round/>
                      <a:headEnd type="none" w="med" len="med"/>
                      <a:tailEnd type="none" w="med" len="med"/>
                    </a:lnT>
                    <a:lnB>
                      <a:noFill/>
                    </a:lnB>
                  </a:tcPr>
                </a:tc>
              </a:tr>
              <a:tr h="426084">
                <a:tc vMerge="1">
                  <a:tcPr marL="0" marR="0" marT="0" marB="0">
                    <a:lnL>
                      <a:noFill/>
                    </a:lnL>
                    <a:lnR>
                      <a:noFill/>
                    </a:lnR>
                    <a:lnT w="6350" cap="flat" cmpd="sng" algn="ctr">
                      <a:solidFill>
                        <a:srgbClr val="C00000"/>
                      </a:solidFill>
                      <a:prstDash val="solid"/>
                      <a:round/>
                      <a:headEnd type="none" w="med" len="med"/>
                      <a:tailEnd type="none" w="med" len="med"/>
                    </a:lnT>
                    <a:lnB w="6350" cap="flat" cmpd="sng" algn="ctr">
                      <a:solidFill>
                        <a:srgbClr val="C00000"/>
                      </a:solidFill>
                      <a:prstDash val="solid"/>
                      <a:round/>
                      <a:headEnd type="none" w="med" len="med"/>
                      <a:tailEnd type="none" w="med" len="med"/>
                    </a:lnB>
                  </a:tcPr>
                </a:tc>
                <a:tc gridSpan="2">
                  <a:txBody>
                    <a:bodyPr/>
                    <a:lstStyle/>
                    <a:p>
                      <a:pPr algn="l" rtl="0" eaLnBrk="0">
                        <a:lnSpc>
                          <a:spcPct val="113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a:noFill/>
                    </a:lnB>
                  </a:tcPr>
                </a:tc>
                <a:tc hMerge="1">
                  <a:tcPr marL="0" marR="0" marT="0" marB="0">
                    <a:lnL>
                      <a:noFill/>
                    </a:lnL>
                    <a:lnR>
                      <a:noFill/>
                    </a:lnR>
                    <a:lnT>
                      <a:noFill/>
                    </a:lnT>
                    <a:lnB>
                      <a:noFill/>
                    </a:lnB>
                  </a:tcPr>
                </a:tc>
                <a:tc gridSpan="2">
                  <a:txBody>
                    <a:bodyPr/>
                    <a:lstStyle/>
                    <a:p>
                      <a:pPr algn="l" rtl="0" eaLnBrk="0">
                        <a:lnSpc>
                          <a:spcPct val="103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a:noFill/>
                    </a:lnB>
                  </a:tcPr>
                </a:tc>
                <a:tc hMerge="1">
                  <a:tcPr marL="0" marR="0" marT="0" marB="0">
                    <a:lnL>
                      <a:noFill/>
                    </a:lnL>
                    <a:lnR>
                      <a:noFill/>
                    </a:lnR>
                    <a:lnT>
                      <a:noFill/>
                    </a:lnT>
                    <a:lnB>
                      <a:noFill/>
                    </a:lnB>
                  </a:tcPr>
                </a:tc>
                <a:tc gridSpan="2">
                  <a:txBody>
                    <a:bodyPr/>
                    <a:lstStyle/>
                    <a:p>
                      <a:pPr algn="l" rtl="0" eaLnBrk="0">
                        <a:lnSpc>
                          <a:spcPct val="108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a:noFill/>
                    </a:lnB>
                  </a:tcPr>
                </a:tc>
                <a:tc hMerge="1">
                  <a:tcPr marL="0" marR="0" marT="0" marB="0">
                    <a:lnL>
                      <a:noFill/>
                    </a:lnL>
                    <a:lnR>
                      <a:noFill/>
                    </a:lnR>
                    <a:lnT>
                      <a:noFill/>
                    </a:lnT>
                    <a:lnB>
                      <a:noFill/>
                    </a:lnB>
                  </a:tcPr>
                </a:tc>
                <a:tc gridSpan="2">
                  <a:txBody>
                    <a:bodyPr/>
                    <a:lstStyle/>
                    <a:p>
                      <a:pPr algn="l" rtl="0" eaLnBrk="0">
                        <a:lnSpc>
                          <a:spcPct val="114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a:noFill/>
                    </a:lnB>
                  </a:tcPr>
                </a:tc>
                <a:tc hMerge="1">
                  <a:tcPr marL="0" marR="0" marT="0" marB="0">
                    <a:lnL>
                      <a:noFill/>
                    </a:lnL>
                    <a:lnR>
                      <a:noFill/>
                    </a:lnR>
                    <a:lnT>
                      <a:noFill/>
                    </a:lnT>
                    <a:lnB>
                      <a:noFill/>
                    </a:lnB>
                  </a:tcPr>
                </a:tc>
              </a:tr>
              <a:tr h="182879">
                <a:tc vMerge="1">
                  <a:tcPr marL="0" marR="0" marT="0" marB="0">
                    <a:lnL>
                      <a:noFill/>
                    </a:lnL>
                    <a:lnR>
                      <a:noFill/>
                    </a:lnR>
                    <a:lnT w="6350" cap="flat" cmpd="sng" algn="ctr">
                      <a:solidFill>
                        <a:srgbClr val="C00000"/>
                      </a:solidFill>
                      <a:prstDash val="solid"/>
                      <a:round/>
                      <a:headEnd type="none" w="med" len="med"/>
                      <a:tailEnd type="none" w="med" len="med"/>
                    </a:lnT>
                    <a:lnB w="6350" cap="flat" cmpd="sng" algn="ctr">
                      <a:solidFill>
                        <a:srgbClr val="C00000"/>
                      </a:solidFill>
                      <a:prstDash val="solid"/>
                      <a:round/>
                      <a:headEnd type="none" w="med" len="med"/>
                      <a:tailEnd type="none" w="med" len="med"/>
                    </a:lnB>
                  </a:tcPr>
                </a:tc>
                <a:tc gridSpan="2">
                  <a:txBody>
                    <a:bodyPr/>
                    <a:lstStyle/>
                    <a:p>
                      <a:pPr algn="l" rtl="0" eaLnBrk="0">
                        <a:lnSpc>
                          <a:spcPct val="100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a:noFill/>
                    </a:lnB>
                  </a:tcPr>
                </a:tc>
                <a:tc hMerge="1">
                  <a:tcPr marL="0" marR="0" marT="0" marB="0">
                    <a:lnL>
                      <a:noFill/>
                    </a:lnL>
                    <a:lnR>
                      <a:noFill/>
                    </a:lnR>
                    <a:lnT>
                      <a:noFill/>
                    </a:lnT>
                    <a:lnB>
                      <a:noFill/>
                    </a:lnB>
                  </a:tcPr>
                </a:tc>
                <a:tc gridSpan="2">
                  <a:txBody>
                    <a:bodyPr/>
                    <a:lstStyle/>
                    <a:p>
                      <a:pPr algn="l" rtl="0" eaLnBrk="0">
                        <a:lnSpc>
                          <a:spcPct val="100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a:noFill/>
                    </a:lnB>
                  </a:tcPr>
                </a:tc>
                <a:tc hMerge="1">
                  <a:tcPr marL="0" marR="0" marT="0" marB="0">
                    <a:lnL>
                      <a:noFill/>
                    </a:lnL>
                    <a:lnR>
                      <a:noFill/>
                    </a:lnR>
                    <a:lnT>
                      <a:noFill/>
                    </a:lnT>
                    <a:lnB>
                      <a:noFill/>
                    </a:lnB>
                  </a:tcPr>
                </a:tc>
                <a:tc gridSpan="2">
                  <a:txBody>
                    <a:bodyPr/>
                    <a:lstStyle/>
                    <a:p>
                      <a:pPr algn="l" rtl="0" eaLnBrk="0">
                        <a:lnSpc>
                          <a:spcPct val="102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a:noFill/>
                    </a:lnB>
                  </a:tcPr>
                </a:tc>
                <a:tc hMerge="1">
                  <a:tcPr marL="0" marR="0" marT="0" marB="0">
                    <a:lnL>
                      <a:noFill/>
                    </a:lnL>
                    <a:lnR>
                      <a:noFill/>
                    </a:lnR>
                    <a:lnT>
                      <a:noFill/>
                    </a:lnT>
                    <a:lnB>
                      <a:noFill/>
                    </a:lnB>
                  </a:tcPr>
                </a:tc>
                <a:tc gridSpan="2">
                  <a:txBody>
                    <a:bodyPr/>
                    <a:lstStyle/>
                    <a:p>
                      <a:pPr algn="l" rtl="0" eaLnBrk="0">
                        <a:lnSpc>
                          <a:spcPct val="102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a:noFill/>
                    </a:lnB>
                  </a:tcPr>
                </a:tc>
                <a:tc hMerge="1">
                  <a:tcPr marL="0" marR="0" marT="0" marB="0">
                    <a:lnL>
                      <a:noFill/>
                    </a:lnL>
                    <a:lnR>
                      <a:noFill/>
                    </a:lnR>
                    <a:lnT>
                      <a:noFill/>
                    </a:lnT>
                    <a:lnB>
                      <a:noFill/>
                    </a:lnB>
                  </a:tcPr>
                </a:tc>
              </a:tr>
              <a:tr h="429894">
                <a:tc vMerge="1">
                  <a:tcPr marL="0" marR="0" marT="0" marB="0">
                    <a:lnL>
                      <a:noFill/>
                    </a:lnL>
                    <a:lnR>
                      <a:noFill/>
                    </a:lnR>
                    <a:lnT w="6350" cap="flat" cmpd="sng" algn="ctr">
                      <a:solidFill>
                        <a:srgbClr val="C00000"/>
                      </a:solidFill>
                      <a:prstDash val="solid"/>
                      <a:round/>
                      <a:headEnd type="none" w="med" len="med"/>
                      <a:tailEnd type="none" w="med" len="med"/>
                    </a:lnT>
                    <a:lnB w="6350" cap="flat" cmpd="sng" algn="ctr">
                      <a:solidFill>
                        <a:srgbClr val="C00000"/>
                      </a:solidFill>
                      <a:prstDash val="solid"/>
                      <a:round/>
                      <a:headEnd type="none" w="med" len="med"/>
                      <a:tailEnd type="none" w="med" len="med"/>
                    </a:lnB>
                  </a:tcPr>
                </a:tc>
                <a:tc gridSpan="2">
                  <a:txBody>
                    <a:bodyPr/>
                    <a:lstStyle/>
                    <a:p>
                      <a:pPr marL="473710" algn="l" rtl="0" eaLnBrk="0">
                        <a:lnSpc>
                          <a:spcPct val="88000"/>
                        </a:lnSpc>
                        <a:spcBef>
                          <a:spcPts val="0"/>
                        </a:spcBef>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hMerge="1">
                  <a:tcPr marL="0" marR="0" marT="0" marB="0">
                    <a:lnL>
                      <a:noFill/>
                    </a:lnL>
                    <a:lnR>
                      <a:noFill/>
                    </a:lnR>
                    <a:lnT>
                      <a:noFill/>
                    </a:lnT>
                    <a:lnB w="6350" cap="flat" cmpd="sng" algn="ctr">
                      <a:solidFill>
                        <a:srgbClr val="C00000"/>
                      </a:solidFill>
                      <a:prstDash val="solid"/>
                      <a:round/>
                      <a:headEnd type="none" w="med" len="med"/>
                      <a:tailEnd type="none" w="med" len="med"/>
                    </a:lnB>
                  </a:tcPr>
                </a:tc>
                <a:tc gridSpan="2">
                  <a:txBody>
                    <a:bodyPr/>
                    <a:lstStyle/>
                    <a:p>
                      <a:pPr algn="l" rtl="0" eaLnBrk="0">
                        <a:lnSpc>
                          <a:spcPct val="111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hMerge="1">
                  <a:tcPr marL="0" marR="0" marT="0" marB="0">
                    <a:lnL>
                      <a:noFill/>
                    </a:lnL>
                    <a:lnR>
                      <a:noFill/>
                    </a:lnR>
                    <a:lnT>
                      <a:noFill/>
                    </a:lnT>
                    <a:lnB w="6350" cap="flat" cmpd="sng" algn="ctr">
                      <a:solidFill>
                        <a:srgbClr val="C00000"/>
                      </a:solidFill>
                      <a:prstDash val="solid"/>
                      <a:round/>
                      <a:headEnd type="none" w="med" len="med"/>
                      <a:tailEnd type="none" w="med" len="med"/>
                    </a:lnB>
                  </a:tcPr>
                </a:tc>
                <a:tc gridSpan="2">
                  <a:txBody>
                    <a:bodyPr/>
                    <a:lstStyle/>
                    <a:p>
                      <a:pPr algn="l" rtl="0" eaLnBrk="0">
                        <a:lnSpc>
                          <a:spcPct val="107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hMerge="1">
                  <a:tcPr marL="0" marR="0" marT="0" marB="0">
                    <a:lnL>
                      <a:noFill/>
                    </a:lnL>
                    <a:lnR>
                      <a:noFill/>
                    </a:lnR>
                    <a:lnT>
                      <a:noFill/>
                    </a:lnT>
                    <a:lnB w="6350" cap="flat" cmpd="sng" algn="ctr">
                      <a:solidFill>
                        <a:srgbClr val="C00000"/>
                      </a:solidFill>
                      <a:prstDash val="solid"/>
                      <a:round/>
                      <a:headEnd type="none" w="med" len="med"/>
                      <a:tailEnd type="none" w="med" len="med"/>
                    </a:lnB>
                  </a:tcPr>
                </a:tc>
                <a:tc gridSpan="2">
                  <a:txBody>
                    <a:bodyPr/>
                    <a:lstStyle/>
                    <a:p>
                      <a:pPr algn="l" rtl="0" eaLnBrk="0">
                        <a:lnSpc>
                          <a:spcPct val="98000"/>
                        </a:lnSpc>
                      </a:pPr>
                      <a:endParaRPr sz="12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hMerge="1">
                  <a:tcPr marL="0" marR="0" marT="0" marB="0">
                    <a:lnL>
                      <a:noFill/>
                    </a:lnL>
                    <a:lnR>
                      <a:noFill/>
                    </a:lnR>
                    <a:lnT>
                      <a:noFill/>
                    </a:lnT>
                    <a:lnB w="6350" cap="flat" cmpd="sng" algn="ctr">
                      <a:solidFill>
                        <a:srgbClr val="C00000"/>
                      </a:solidFill>
                      <a:prstDash val="solid"/>
                      <a:round/>
                      <a:headEnd type="none" w="med" len="med"/>
                      <a:tailEnd type="none" w="med" len="med"/>
                    </a:lnB>
                  </a:tcPr>
                </a:tc>
              </a:tr>
              <a:tr h="511175">
                <a:tc>
                  <a:txBody>
                    <a:bodyPr/>
                    <a:lstStyle/>
                    <a:p>
                      <a:pPr algn="l" rtl="0" eaLnBrk="0">
                        <a:lnSpc>
                          <a:spcPct val="102000"/>
                        </a:lnSpc>
                      </a:pPr>
                      <a:endParaRPr sz="900" dirty="0">
                        <a:latin typeface="Arial" panose="020B0604020202020204"/>
                        <a:ea typeface="Arial" panose="020B0604020202020204"/>
                        <a:cs typeface="Arial" panose="020B0604020202020204"/>
                      </a:endParaRPr>
                    </a:p>
                    <a:p>
                      <a:pPr marL="153035" algn="l" rtl="0" eaLnBrk="0">
                        <a:lnSpc>
                          <a:spcPts val="2645"/>
                        </a:lnSpc>
                        <a:spcBef>
                          <a:spcPts val="0"/>
                        </a:spcBef>
                      </a:pPr>
                      <a:r>
                        <a:rPr sz="2000" b="1"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1套</a:t>
                      </a:r>
                      <a:r>
                        <a:rPr lang="zh-CN" altLang="zh-CN" sz="2000" b="1" kern="0" spc="-30" dirty="0">
                          <a:solidFill>
                            <a:srgbClr val="000000">
                              <a:alpha val="100000"/>
                            </a:srgbClr>
                          </a:solidFill>
                          <a:latin typeface="微软雅黑" panose="020B0503020204020204" charset="-122"/>
                          <a:ea typeface="微软雅黑" panose="020B0503020204020204" charset="-122"/>
                          <a:cs typeface="+mn-cs"/>
                        </a:rPr>
                        <a:t>应急综合管理</a:t>
                      </a:r>
                      <a:r>
                        <a:rPr sz="2000" b="1" kern="0" spc="-30" dirty="0" err="1">
                          <a:solidFill>
                            <a:srgbClr val="000000">
                              <a:alpha val="100000"/>
                            </a:srgbClr>
                          </a:solidFill>
                          <a:latin typeface="微软雅黑" panose="020B0503020204020204" charset="-122"/>
                          <a:ea typeface="微软雅黑" panose="020B0503020204020204" charset="-122"/>
                          <a:cs typeface="微软雅黑" panose="020B0503020204020204" charset="-122"/>
                        </a:rPr>
                        <a:t>中台</a:t>
                      </a:r>
                      <a:endParaRPr sz="20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w="6350" cap="flat" cmpd="sng" algn="ctr">
                      <a:solidFill>
                        <a:srgbClr val="C00000"/>
                      </a:solidFill>
                      <a:prstDash val="solid"/>
                      <a:round/>
                      <a:headEnd type="none" w="med" len="med"/>
                      <a:tailEnd type="none" w="med" len="med"/>
                    </a:lnT>
                    <a:lnB>
                      <a:noFill/>
                    </a:lnB>
                  </a:tcPr>
                </a:tc>
                <a:tc gridSpan="2">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a:lnL>
                      <a:noFill/>
                    </a:lnL>
                    <a:lnR>
                      <a:noFill/>
                    </a:lnR>
                    <a:lnT w="6350" cap="flat" cmpd="sng" algn="ctr">
                      <a:solidFill>
                        <a:srgbClr val="C00000"/>
                      </a:solidFill>
                      <a:prstDash val="solid"/>
                      <a:round/>
                      <a:headEnd type="none" w="med" len="med"/>
                      <a:tailEnd type="none" w="med" len="med"/>
                    </a:lnT>
                    <a:lnB>
                      <a:noFill/>
                    </a:lnB>
                  </a:tcPr>
                </a:tc>
                <a:tc hMerge="1">
                  <a:tcPr marL="0" marR="0" marT="0" marB="0">
                    <a:lnL>
                      <a:noFill/>
                    </a:lnL>
                    <a:lnR>
                      <a:noFill/>
                    </a:lnR>
                    <a:lnT w="6350" cap="flat" cmpd="sng" algn="ctr">
                      <a:solidFill>
                        <a:srgbClr val="C00000"/>
                      </a:solidFill>
                      <a:prstDash val="solid"/>
                      <a:round/>
                      <a:headEnd type="none" w="med" len="med"/>
                      <a:tailEnd type="none" w="med" len="med"/>
                    </a:lnT>
                    <a:lnB>
                      <a:noFill/>
                    </a:lnB>
                  </a:tcPr>
                </a:tc>
                <a:tc gridSpan="2">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a:lnL>
                      <a:noFill/>
                    </a:lnL>
                    <a:lnR>
                      <a:noFill/>
                    </a:lnR>
                    <a:lnT w="6350" cap="flat" cmpd="sng" algn="ctr">
                      <a:solidFill>
                        <a:srgbClr val="C00000"/>
                      </a:solidFill>
                      <a:prstDash val="solid"/>
                      <a:round/>
                      <a:headEnd type="none" w="med" len="med"/>
                      <a:tailEnd type="none" w="med" len="med"/>
                    </a:lnT>
                    <a:lnB>
                      <a:noFill/>
                    </a:lnB>
                  </a:tcPr>
                </a:tc>
                <a:tc hMerge="1">
                  <a:tcPr marL="0" marR="0" marT="0" marB="0">
                    <a:lnL>
                      <a:noFill/>
                    </a:lnL>
                    <a:lnR>
                      <a:noFill/>
                    </a:lnR>
                    <a:lnT w="6350" cap="flat" cmpd="sng" algn="ctr">
                      <a:solidFill>
                        <a:srgbClr val="C00000"/>
                      </a:solidFill>
                      <a:prstDash val="solid"/>
                      <a:round/>
                      <a:headEnd type="none" w="med" len="med"/>
                      <a:tailEnd type="none" w="med" len="med"/>
                    </a:lnT>
                    <a:lnB>
                      <a:noFill/>
                    </a:lnB>
                  </a:tcPr>
                </a:tc>
                <a:tc gridSpan="2">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a:lnL>
                      <a:noFill/>
                    </a:lnL>
                    <a:lnR>
                      <a:noFill/>
                    </a:lnR>
                    <a:lnT w="6350" cap="flat" cmpd="sng" algn="ctr">
                      <a:solidFill>
                        <a:srgbClr val="C00000"/>
                      </a:solidFill>
                      <a:prstDash val="solid"/>
                      <a:round/>
                      <a:headEnd type="none" w="med" len="med"/>
                      <a:tailEnd type="none" w="med" len="med"/>
                    </a:lnT>
                    <a:lnB>
                      <a:noFill/>
                    </a:lnB>
                  </a:tcPr>
                </a:tc>
                <a:tc hMerge="1">
                  <a:tcPr marL="0" marR="0" marT="0" marB="0">
                    <a:lnL>
                      <a:noFill/>
                    </a:lnL>
                    <a:lnR>
                      <a:noFill/>
                    </a:lnR>
                    <a:lnT w="6350" cap="flat" cmpd="sng" algn="ctr">
                      <a:solidFill>
                        <a:srgbClr val="C00000"/>
                      </a:solidFill>
                      <a:prstDash val="solid"/>
                      <a:round/>
                      <a:headEnd type="none" w="med" len="med"/>
                      <a:tailEnd type="none" w="med" len="med"/>
                    </a:lnT>
                    <a:lnB>
                      <a:noFill/>
                    </a:lnB>
                  </a:tcPr>
                </a:tc>
                <a:tc gridSpan="2">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a:lnL>
                      <a:noFill/>
                    </a:lnL>
                    <a:lnR>
                      <a:noFill/>
                    </a:lnR>
                    <a:lnT w="6350" cap="flat" cmpd="sng" algn="ctr">
                      <a:solidFill>
                        <a:srgbClr val="C00000"/>
                      </a:solidFill>
                      <a:prstDash val="solid"/>
                      <a:round/>
                      <a:headEnd type="none" w="med" len="med"/>
                      <a:tailEnd type="none" w="med" len="med"/>
                    </a:lnT>
                    <a:lnB>
                      <a:noFill/>
                    </a:lnB>
                  </a:tcPr>
                </a:tc>
                <a:tc hMerge="1">
                  <a:tcPr marL="0" marR="0" marT="0" marB="0">
                    <a:lnL>
                      <a:noFill/>
                    </a:lnL>
                    <a:lnR>
                      <a:noFill/>
                    </a:lnR>
                    <a:lnT w="6350" cap="flat" cmpd="sng" algn="ctr">
                      <a:solidFill>
                        <a:srgbClr val="C00000"/>
                      </a:solidFill>
                      <a:prstDash val="solid"/>
                      <a:round/>
                      <a:headEnd type="none" w="med" len="med"/>
                      <a:tailEnd type="none" w="med" len="med"/>
                    </a:lnT>
                    <a:lnB>
                      <a:noFill/>
                    </a:lnB>
                  </a:tcPr>
                </a:tc>
              </a:tr>
              <a:tr h="796290">
                <a:tc>
                  <a:txBody>
                    <a:bodyPr/>
                    <a:lstStyle/>
                    <a:p>
                      <a:pPr algn="l" rtl="0" eaLnBrk="0">
                        <a:lnSpc>
                          <a:spcPct val="116000"/>
                        </a:lnSpc>
                      </a:pPr>
                      <a:endParaRPr sz="100" dirty="0">
                        <a:latin typeface="Arial" panose="020B0604020202020204"/>
                        <a:ea typeface="Arial" panose="020B0604020202020204"/>
                        <a:cs typeface="Arial" panose="020B0604020202020204"/>
                      </a:endParaRPr>
                    </a:p>
                    <a:p>
                      <a:pPr marL="131445" indent="-1270" algn="l" rtl="0" eaLnBrk="0">
                        <a:lnSpc>
                          <a:spcPct val="117000"/>
                        </a:lnSpc>
                      </a:pPr>
                      <a:r>
                        <a:rPr sz="1400" kern="0" spc="-10" dirty="0" err="1">
                          <a:solidFill>
                            <a:srgbClr val="595959">
                              <a:alpha val="100000"/>
                            </a:srgbClr>
                          </a:solidFill>
                          <a:latin typeface="微软雅黑" panose="020B0503020204020204" charset="-122"/>
                          <a:ea typeface="微软雅黑" panose="020B0503020204020204" charset="-122"/>
                          <a:cs typeface="微软雅黑" panose="020B0503020204020204" charset="-122"/>
                        </a:rPr>
                        <a:t>各应用模块运行于</a:t>
                      </a:r>
                      <a:r>
                        <a:rPr lang="zh-CN" altLang="zh-CN" sz="1800" kern="1200" dirty="0">
                          <a:solidFill>
                            <a:schemeClr val="tx1"/>
                          </a:solidFill>
                          <a:effectLst/>
                          <a:latin typeface="+mn-lt"/>
                          <a:ea typeface="+mn-ea"/>
                          <a:cs typeface="+mn-cs"/>
                        </a:rPr>
                        <a:t>应急综合管理</a:t>
                      </a:r>
                      <a:r>
                        <a:rPr sz="1400" kern="0" spc="-20" dirty="0" err="1">
                          <a:solidFill>
                            <a:srgbClr val="595959">
                              <a:alpha val="100000"/>
                            </a:srgbClr>
                          </a:solidFill>
                          <a:latin typeface="微软雅黑" panose="020B0503020204020204" charset="-122"/>
                          <a:ea typeface="微软雅黑" panose="020B0503020204020204" charset="-122"/>
                          <a:cs typeface="微软雅黑" panose="020B0503020204020204" charset="-122"/>
                        </a:rPr>
                        <a:t>中台之上</a:t>
                      </a:r>
                      <a:r>
                        <a:rPr sz="1400" kern="0" spc="-220" dirty="0">
                          <a:solidFill>
                            <a:srgbClr val="595959">
                              <a:alpha val="100000"/>
                            </a:srgbClr>
                          </a:solidFill>
                          <a:latin typeface="微软雅黑" panose="020B0503020204020204" charset="-122"/>
                          <a:ea typeface="微软雅黑" panose="020B0503020204020204" charset="-122"/>
                          <a:cs typeface="微软雅黑" panose="020B0503020204020204" charset="-122"/>
                        </a:rPr>
                        <a:t> </a:t>
                      </a:r>
                      <a:r>
                        <a:rPr sz="1400" kern="0" spc="-20" dirty="0">
                          <a:solidFill>
                            <a:srgbClr val="595959">
                              <a:alpha val="100000"/>
                            </a:srgbClr>
                          </a:solidFill>
                          <a:latin typeface="微软雅黑" panose="020B0503020204020204" charset="-122"/>
                          <a:ea typeface="微软雅黑" panose="020B0503020204020204" charset="-122"/>
                          <a:cs typeface="微软雅黑" panose="020B0503020204020204" charset="-122"/>
                        </a:rPr>
                        <a:t>，实</a:t>
                      </a:r>
                      <a:r>
                        <a:rPr sz="1400" kern="0" spc="0" dirty="0">
                          <a:solidFill>
                            <a:srgbClr val="595959">
                              <a:alpha val="100000"/>
                            </a:srgbClr>
                          </a:solidFill>
                          <a:latin typeface="微软雅黑" panose="020B0503020204020204" charset="-122"/>
                          <a:ea typeface="微软雅黑" panose="020B0503020204020204" charset="-122"/>
                          <a:cs typeface="微软雅黑" panose="020B0503020204020204" charset="-122"/>
                        </a:rPr>
                        <a:t> 现业务统一管理和标准化能</a:t>
                      </a:r>
                      <a:r>
                        <a:rPr sz="1400" kern="0" spc="-10" dirty="0">
                          <a:solidFill>
                            <a:srgbClr val="595959">
                              <a:alpha val="100000"/>
                            </a:srgbClr>
                          </a:solidFill>
                          <a:latin typeface="微软雅黑" panose="020B0503020204020204" charset="-122"/>
                          <a:ea typeface="微软雅黑" panose="020B0503020204020204" charset="-122"/>
                          <a:cs typeface="微软雅黑" panose="020B0503020204020204" charset="-122"/>
                        </a:rPr>
                        <a:t>力输出</a:t>
                      </a:r>
                      <a:endParaRPr sz="14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a:txBody>
                    <a:bodyPr/>
                    <a:lstStyle/>
                    <a:p>
                      <a:pPr algn="l" rtl="0" eaLnBrk="0">
                        <a:lnSpc>
                          <a:spcPct val="147000"/>
                        </a:lnSpc>
                      </a:pPr>
                      <a:endParaRPr sz="1000" dirty="0">
                        <a:latin typeface="Arial" panose="020B0604020202020204"/>
                        <a:ea typeface="Arial" panose="020B0604020202020204"/>
                        <a:cs typeface="Arial" panose="020B0604020202020204"/>
                      </a:endParaRPr>
                    </a:p>
                    <a:p>
                      <a:pPr marL="380365" algn="l" rtl="0" eaLnBrk="0">
                        <a:lnSpc>
                          <a:spcPct val="92000"/>
                        </a:lnSpc>
                        <a:spcBef>
                          <a:spcPts val="5"/>
                        </a:spcBef>
                      </a:pPr>
                      <a:r>
                        <a:rPr sz="9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用户中心</a:t>
                      </a:r>
                      <a:endParaRPr sz="9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a:txBody>
                    <a:bodyPr/>
                    <a:lstStyle/>
                    <a:p>
                      <a:pPr algn="l" rtl="0" eaLnBrk="0">
                        <a:lnSpc>
                          <a:spcPct val="149000"/>
                        </a:lnSpc>
                      </a:pPr>
                      <a:endParaRPr sz="1000" dirty="0">
                        <a:latin typeface="Arial" panose="020B0604020202020204"/>
                        <a:ea typeface="Arial" panose="020B0604020202020204"/>
                        <a:cs typeface="Arial" panose="020B0604020202020204"/>
                      </a:endParaRPr>
                    </a:p>
                    <a:p>
                      <a:pPr marL="246380" algn="l" rtl="0" eaLnBrk="0">
                        <a:lnSpc>
                          <a:spcPct val="92000"/>
                        </a:lnSpc>
                        <a:spcBef>
                          <a:spcPts val="5"/>
                        </a:spcBef>
                      </a:pPr>
                      <a:r>
                        <a:rPr sz="9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开放平台</a:t>
                      </a:r>
                      <a:endParaRPr sz="9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a:txBody>
                    <a:bodyPr/>
                    <a:lstStyle/>
                    <a:p>
                      <a:pPr algn="l" rtl="0" eaLnBrk="0">
                        <a:lnSpc>
                          <a:spcPct val="147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176530" algn="l" rtl="0" eaLnBrk="0">
                        <a:lnSpc>
                          <a:spcPct val="92000"/>
                        </a:lnSpc>
                      </a:pPr>
                      <a:r>
                        <a:rPr sz="9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数据共享交换</a:t>
                      </a:r>
                      <a:endParaRPr sz="9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a:txBody>
                    <a:bodyPr/>
                    <a:lstStyle/>
                    <a:p>
                      <a:pPr algn="l" rtl="0" eaLnBrk="0">
                        <a:lnSpc>
                          <a:spcPct val="149000"/>
                        </a:lnSpc>
                      </a:pPr>
                      <a:endParaRPr sz="1000" dirty="0">
                        <a:latin typeface="Arial" panose="020B0604020202020204"/>
                        <a:ea typeface="Arial" panose="020B0604020202020204"/>
                        <a:cs typeface="Arial" panose="020B0604020202020204"/>
                      </a:endParaRPr>
                    </a:p>
                    <a:p>
                      <a:pPr marL="118110" algn="l" rtl="0" eaLnBrk="0">
                        <a:lnSpc>
                          <a:spcPct val="92000"/>
                        </a:lnSpc>
                        <a:spcBef>
                          <a:spcPts val="0"/>
                        </a:spcBef>
                      </a:pPr>
                      <a:r>
                        <a:rPr sz="9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数据资产管理</a:t>
                      </a:r>
                      <a:endParaRPr sz="9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a:txBody>
                    <a:bodyPr/>
                    <a:lstStyle/>
                    <a:p>
                      <a:pPr algn="l" rtl="0" eaLnBrk="0">
                        <a:lnSpc>
                          <a:spcPct val="148000"/>
                        </a:lnSpc>
                      </a:pPr>
                      <a:endParaRPr sz="1000" dirty="0">
                        <a:latin typeface="Arial" panose="020B0604020202020204"/>
                        <a:ea typeface="Arial" panose="020B0604020202020204"/>
                        <a:cs typeface="Arial" panose="020B0604020202020204"/>
                      </a:endParaRPr>
                    </a:p>
                    <a:p>
                      <a:pPr marL="135255" algn="l" rtl="0" eaLnBrk="0">
                        <a:lnSpc>
                          <a:spcPct val="91000"/>
                        </a:lnSpc>
                        <a:spcBef>
                          <a:spcPts val="5"/>
                        </a:spcBef>
                      </a:pPr>
                      <a:r>
                        <a:rPr sz="9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视频管理中心</a:t>
                      </a:r>
                      <a:endParaRPr sz="9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a:txBody>
                    <a:bodyPr/>
                    <a:lstStyle/>
                    <a:p>
                      <a:pPr algn="l" rtl="0" eaLnBrk="0">
                        <a:lnSpc>
                          <a:spcPct val="134000"/>
                        </a:lnSpc>
                      </a:pPr>
                      <a:endParaRPr sz="1000" dirty="0">
                        <a:latin typeface="Arial" panose="020B0604020202020204"/>
                        <a:ea typeface="Arial" panose="020B0604020202020204"/>
                        <a:cs typeface="Arial" panose="020B0604020202020204"/>
                      </a:endParaRPr>
                    </a:p>
                    <a:p>
                      <a:pPr marL="182245" algn="l" rtl="0" eaLnBrk="0">
                        <a:lnSpc>
                          <a:spcPts val="1285"/>
                        </a:lnSpc>
                        <a:spcBef>
                          <a:spcPts val="0"/>
                        </a:spcBef>
                      </a:pPr>
                      <a:r>
                        <a:rPr sz="9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AI</a:t>
                      </a:r>
                      <a:r>
                        <a:rPr sz="900"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算法平台</a:t>
                      </a:r>
                      <a:endParaRPr sz="9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a:txBody>
                    <a:bodyPr/>
                    <a:lstStyle/>
                    <a:p>
                      <a:pPr algn="l" rtl="0" eaLnBrk="0">
                        <a:lnSpc>
                          <a:spcPct val="147000"/>
                        </a:lnSpc>
                      </a:pPr>
                      <a:endParaRPr sz="10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155575" algn="l" rtl="0" eaLnBrk="0">
                        <a:lnSpc>
                          <a:spcPct val="91000"/>
                        </a:lnSpc>
                      </a:pPr>
                      <a:r>
                        <a:rPr sz="9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设备管理中心</a:t>
                      </a:r>
                      <a:endParaRPr sz="9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c>
                  <a:txBody>
                    <a:bodyPr/>
                    <a:lstStyle/>
                    <a:p>
                      <a:pPr algn="l" rtl="0" eaLnBrk="0">
                        <a:lnSpc>
                          <a:spcPct val="149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marL="118110" algn="l" rtl="0" eaLnBrk="0">
                        <a:lnSpc>
                          <a:spcPct val="91000"/>
                        </a:lnSpc>
                      </a:pPr>
                      <a:r>
                        <a:rPr sz="9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分析处理中心</a:t>
                      </a:r>
                      <a:endParaRPr sz="900" dirty="0">
                        <a:latin typeface="微软雅黑" panose="020B0503020204020204" charset="-122"/>
                        <a:ea typeface="微软雅黑" panose="020B0503020204020204" charset="-122"/>
                        <a:cs typeface="微软雅黑" panose="020B0503020204020204" charset="-122"/>
                      </a:endParaRPr>
                    </a:p>
                  </a:txBody>
                  <a:tcPr marL="0" marR="0" marT="0" marB="0">
                    <a:lnL>
                      <a:noFill/>
                    </a:lnL>
                    <a:lnR>
                      <a:noFill/>
                    </a:lnR>
                    <a:lnT>
                      <a:noFill/>
                    </a:lnT>
                    <a:lnB w="6350" cap="flat" cmpd="sng" algn="ctr">
                      <a:solidFill>
                        <a:srgbClr val="C00000"/>
                      </a:solidFill>
                      <a:prstDash val="solid"/>
                      <a:round/>
                      <a:headEnd type="none" w="med" len="med"/>
                      <a:tailEnd type="none" w="med" len="med"/>
                    </a:lnB>
                  </a:tcPr>
                </a:tc>
              </a:tr>
            </a:tbl>
          </a:graphicData>
        </a:graphic>
      </p:graphicFrame>
      <p:sp>
        <p:nvSpPr>
          <p:cNvPr id="33" name="rect 246"/>
          <p:cNvSpPr/>
          <p:nvPr/>
        </p:nvSpPr>
        <p:spPr>
          <a:xfrm>
            <a:off x="3656075" y="4413503"/>
            <a:ext cx="8237219" cy="1310639"/>
          </a:xfrm>
          <a:prstGeom prst="rect">
            <a:avLst/>
          </a:prstGeom>
          <a:solidFill>
            <a:srgbClr val="BFBFBF">
              <a:alpha val="20000"/>
            </a:srgbClr>
          </a:solidFill>
          <a:ln w="0" cap="flat">
            <a:noFill/>
            <a:prstDash val="solid"/>
            <a:miter lim="0"/>
          </a:ln>
        </p:spPr>
        <p:txBody>
          <a:bodyPr rtlCol="0"/>
          <a:lstStyle/>
          <a:p>
            <a:pPr algn="ctr"/>
            <a:endParaRPr lang="zh-CN" altLang="en-US" dirty="0"/>
          </a:p>
        </p:txBody>
      </p:sp>
      <p:sp>
        <p:nvSpPr>
          <p:cNvPr id="34" name="textbox 252"/>
          <p:cNvSpPr/>
          <p:nvPr/>
        </p:nvSpPr>
        <p:spPr>
          <a:xfrm>
            <a:off x="3721989" y="5329999"/>
            <a:ext cx="8107044" cy="368300"/>
          </a:xfrm>
          <a:prstGeom prst="rect">
            <a:avLst/>
          </a:prstGeom>
          <a:solidFill>
            <a:srgbClr val="B70000">
              <a:alpha val="65882"/>
            </a:srgbClr>
          </a:solidFill>
          <a:ln w="0" cap="flat">
            <a:noFill/>
            <a:prstDash val="solid"/>
            <a:miter lim="0"/>
          </a:ln>
        </p:spPr>
        <p:txBody>
          <a:bodyPr vert="horz" wrap="square" lIns="0" tIns="0" rIns="0" bIns="0"/>
          <a:lstStyle/>
          <a:p>
            <a:pPr algn="l" rtl="0" eaLnBrk="0">
              <a:lnSpc>
                <a:spcPct val="101000"/>
              </a:lnSpc>
            </a:pPr>
            <a:endParaRPr sz="600" dirty="0">
              <a:latin typeface="Arial" panose="020B0604020202020204"/>
              <a:ea typeface="Arial" panose="020B0604020202020204"/>
              <a:cs typeface="Arial" panose="020B0604020202020204"/>
            </a:endParaRPr>
          </a:p>
          <a:p>
            <a:pPr marL="3703320" algn="l" rtl="0" eaLnBrk="0">
              <a:lnSpc>
                <a:spcPct val="87000"/>
              </a:lnSpc>
              <a:spcBef>
                <a:spcPts val="0"/>
              </a:spcBef>
            </a:pPr>
            <a:r>
              <a:rPr lang="zh-CN" altLang="en-US"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云</a:t>
            </a:r>
            <a:r>
              <a:rPr lang="en-US" altLang="zh-CN"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a:t>
            </a:r>
            <a:r>
              <a:rPr lang="zh-CN" altLang="en-US" sz="1400" b="1" kern="0" spc="-20" dirty="0">
                <a:solidFill>
                  <a:srgbClr val="FFFFFF">
                    <a:alpha val="100000"/>
                  </a:srgbClr>
                </a:solidFill>
                <a:latin typeface="微软雅黑" panose="020B0503020204020204" charset="-122"/>
                <a:ea typeface="微软雅黑" panose="020B0503020204020204" charset="-122"/>
                <a:cs typeface="微软雅黑" panose="020B0503020204020204" charset="-122"/>
              </a:rPr>
              <a:t>物联网</a:t>
            </a:r>
            <a:r>
              <a:rPr sz="1400" b="1" kern="0" spc="-20" dirty="0" err="1">
                <a:solidFill>
                  <a:srgbClr val="FFFFFF">
                    <a:alpha val="100000"/>
                  </a:srgbClr>
                </a:solidFill>
                <a:latin typeface="微软雅黑" panose="020B0503020204020204" charset="-122"/>
                <a:ea typeface="微软雅黑" panose="020B0503020204020204" charset="-122"/>
                <a:cs typeface="微软雅黑" panose="020B0503020204020204" charset="-122"/>
              </a:rPr>
              <a:t>底座</a:t>
            </a:r>
            <a:endParaRPr sz="1400" dirty="0">
              <a:latin typeface="微软雅黑" panose="020B0503020204020204" charset="-122"/>
              <a:ea typeface="微软雅黑" panose="020B0503020204020204" charset="-122"/>
              <a:cs typeface="微软雅黑" panose="020B0503020204020204" charset="-122"/>
            </a:endParaRPr>
          </a:p>
        </p:txBody>
      </p:sp>
      <p:sp>
        <p:nvSpPr>
          <p:cNvPr id="35" name="textbox 254"/>
          <p:cNvSpPr/>
          <p:nvPr/>
        </p:nvSpPr>
        <p:spPr>
          <a:xfrm>
            <a:off x="307089" y="4606512"/>
            <a:ext cx="2870200" cy="888364"/>
          </a:xfrm>
          <a:prstGeom prst="rect">
            <a:avLst/>
          </a:prstGeom>
          <a:noFill/>
          <a:ln w="0" cap="flat">
            <a:noFill/>
            <a:prstDash val="solid"/>
            <a:miter lim="0"/>
          </a:ln>
        </p:spPr>
        <p:txBody>
          <a:bodyPr vert="horz" wrap="square" lIns="0" tIns="0" rIns="0" bIns="0"/>
          <a:lstStyle/>
          <a:p>
            <a:pPr algn="l" rtl="0" eaLnBrk="0">
              <a:lnSpc>
                <a:spcPct val="88000"/>
              </a:lnSpc>
            </a:pPr>
            <a:endParaRPr sz="100" dirty="0">
              <a:latin typeface="Arial" panose="020B0604020202020204"/>
              <a:ea typeface="Arial" panose="020B0604020202020204"/>
              <a:cs typeface="Arial" panose="020B0604020202020204"/>
            </a:endParaRPr>
          </a:p>
          <a:p>
            <a:pPr marL="17145" algn="l" rtl="0" eaLnBrk="0">
              <a:lnSpc>
                <a:spcPct val="88000"/>
              </a:lnSpc>
            </a:pPr>
            <a:r>
              <a:rPr lang="zh-CN" altLang="en-US" sz="20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多融合底座</a:t>
            </a:r>
            <a:endParaRPr sz="2000" dirty="0">
              <a:latin typeface="微软雅黑" panose="020B0503020204020204" charset="-122"/>
              <a:ea typeface="微软雅黑" panose="020B0503020204020204" charset="-122"/>
              <a:cs typeface="微软雅黑" panose="020B0503020204020204" charset="-122"/>
            </a:endParaRPr>
          </a:p>
          <a:p>
            <a:pPr algn="l" rtl="0" eaLnBrk="0">
              <a:lnSpc>
                <a:spcPct val="103000"/>
              </a:lnSpc>
            </a:pPr>
            <a:endParaRPr sz="600" dirty="0">
              <a:latin typeface="Arial" panose="020B0604020202020204"/>
              <a:ea typeface="Arial" panose="020B0604020202020204"/>
              <a:cs typeface="Arial" panose="020B0604020202020204"/>
            </a:endParaRPr>
          </a:p>
          <a:p>
            <a:pPr marL="12700" indent="2540" algn="l" rtl="0" eaLnBrk="0">
              <a:lnSpc>
                <a:spcPct val="117000"/>
              </a:lnSpc>
              <a:spcBef>
                <a:spcPts val="5"/>
              </a:spcBef>
            </a:pPr>
            <a:r>
              <a:rPr sz="1400" kern="0" spc="-20" dirty="0" err="1">
                <a:solidFill>
                  <a:srgbClr val="595959">
                    <a:alpha val="100000"/>
                  </a:srgbClr>
                </a:solidFill>
                <a:latin typeface="微软雅黑" panose="020B0503020204020204" charset="-122"/>
                <a:ea typeface="微软雅黑" panose="020B0503020204020204" charset="-122"/>
                <a:cs typeface="微软雅黑" panose="020B0503020204020204" charset="-122"/>
              </a:rPr>
              <a:t>完成</a:t>
            </a:r>
            <a:r>
              <a:rPr lang="zh-CN" altLang="en-US" sz="1400" kern="0" spc="-20" dirty="0">
                <a:solidFill>
                  <a:srgbClr val="595959">
                    <a:alpha val="100000"/>
                  </a:srgbClr>
                </a:solidFill>
                <a:latin typeface="微软雅黑" panose="020B0503020204020204" charset="-122"/>
                <a:ea typeface="微软雅黑" panose="020B0503020204020204" charset="-122"/>
                <a:cs typeface="微软雅黑" panose="020B0503020204020204" charset="-122"/>
              </a:rPr>
              <a:t>社会面应急</a:t>
            </a:r>
            <a:r>
              <a:rPr sz="1400" kern="0" spc="-20" dirty="0" err="1">
                <a:solidFill>
                  <a:srgbClr val="595959">
                    <a:alpha val="100000"/>
                  </a:srgbClr>
                </a:solidFill>
                <a:latin typeface="微软雅黑" panose="020B0503020204020204" charset="-122"/>
                <a:ea typeface="微软雅黑" panose="020B0503020204020204" charset="-122"/>
                <a:cs typeface="微软雅黑" panose="020B0503020204020204" charset="-122"/>
              </a:rPr>
              <a:t>基础能力建设</a:t>
            </a:r>
            <a:r>
              <a:rPr sz="1400" kern="0" spc="-140" dirty="0">
                <a:solidFill>
                  <a:srgbClr val="595959">
                    <a:alpha val="100000"/>
                  </a:srgbClr>
                </a:solidFill>
                <a:latin typeface="微软雅黑" panose="020B0503020204020204" charset="-122"/>
                <a:ea typeface="微软雅黑" panose="020B0503020204020204" charset="-122"/>
                <a:cs typeface="微软雅黑" panose="020B0503020204020204" charset="-122"/>
              </a:rPr>
              <a:t> </a:t>
            </a:r>
            <a:r>
              <a:rPr sz="1400" kern="0" spc="-20" dirty="0">
                <a:solidFill>
                  <a:srgbClr val="595959">
                    <a:alpha val="100000"/>
                  </a:srgbClr>
                </a:solidFill>
                <a:latin typeface="微软雅黑" panose="020B0503020204020204" charset="-122"/>
                <a:ea typeface="微软雅黑" panose="020B0503020204020204" charset="-122"/>
                <a:cs typeface="微软雅黑" panose="020B0503020204020204" charset="-122"/>
              </a:rPr>
              <a:t>，</a:t>
            </a:r>
            <a:r>
              <a:rPr sz="1400" kern="0" spc="-20" dirty="0" err="1">
                <a:solidFill>
                  <a:srgbClr val="595959">
                    <a:alpha val="100000"/>
                  </a:srgbClr>
                </a:solidFill>
                <a:latin typeface="微软雅黑" panose="020B0503020204020204" charset="-122"/>
                <a:ea typeface="微软雅黑" panose="020B0503020204020204" charset="-122"/>
                <a:cs typeface="微软雅黑" panose="020B0503020204020204" charset="-122"/>
              </a:rPr>
              <a:t>满足业</a:t>
            </a:r>
            <a:r>
              <a:rPr sz="1400" kern="0" spc="-10" dirty="0" err="1">
                <a:solidFill>
                  <a:srgbClr val="595959">
                    <a:alpha val="100000"/>
                  </a:srgbClr>
                </a:solidFill>
                <a:latin typeface="微软雅黑" panose="020B0503020204020204" charset="-122"/>
                <a:ea typeface="微软雅黑" panose="020B0503020204020204" charset="-122"/>
                <a:cs typeface="微软雅黑" panose="020B0503020204020204" charset="-122"/>
              </a:rPr>
              <a:t>务</a:t>
            </a:r>
            <a:r>
              <a:rPr lang="zh-CN" altLang="en-US" sz="1400" kern="0" spc="-10" dirty="0">
                <a:solidFill>
                  <a:srgbClr val="595959">
                    <a:alpha val="100000"/>
                  </a:srgbClr>
                </a:solidFill>
                <a:latin typeface="微软雅黑" panose="020B0503020204020204" charset="-122"/>
                <a:ea typeface="微软雅黑" panose="020B0503020204020204" charset="-122"/>
                <a:cs typeface="微软雅黑" panose="020B0503020204020204" charset="-122"/>
              </a:rPr>
              <a:t>多场景报警应急</a:t>
            </a:r>
            <a:r>
              <a:rPr sz="1400" kern="0" spc="-10" dirty="0" err="1">
                <a:solidFill>
                  <a:srgbClr val="595959">
                    <a:alpha val="100000"/>
                  </a:srgbClr>
                </a:solidFill>
                <a:latin typeface="微软雅黑" panose="020B0503020204020204" charset="-122"/>
                <a:ea typeface="微软雅黑" panose="020B0503020204020204" charset="-122"/>
                <a:cs typeface="微软雅黑" panose="020B0503020204020204" charset="-122"/>
              </a:rPr>
              <a:t>需求</a:t>
            </a:r>
            <a:r>
              <a:rPr sz="1400" kern="0" spc="-10" dirty="0">
                <a:solidFill>
                  <a:srgbClr val="595959">
                    <a:alpha val="100000"/>
                  </a:srgbClr>
                </a:solidFill>
                <a:latin typeface="微软雅黑" panose="020B0503020204020204" charset="-122"/>
                <a:ea typeface="微软雅黑" panose="020B0503020204020204" charset="-122"/>
                <a:cs typeface="微软雅黑" panose="020B0503020204020204" charset="-122"/>
              </a:rPr>
              <a:t>。</a:t>
            </a:r>
            <a:endParaRPr sz="1400" dirty="0">
              <a:latin typeface="微软雅黑" panose="020B0503020204020204" charset="-122"/>
              <a:ea typeface="微软雅黑" panose="020B0503020204020204" charset="-122"/>
              <a:cs typeface="微软雅黑" panose="020B0503020204020204" charset="-122"/>
            </a:endParaRPr>
          </a:p>
        </p:txBody>
      </p:sp>
      <p:sp>
        <p:nvSpPr>
          <p:cNvPr id="36" name="textbox 264"/>
          <p:cNvSpPr/>
          <p:nvPr/>
        </p:nvSpPr>
        <p:spPr>
          <a:xfrm>
            <a:off x="3767328" y="3198875"/>
            <a:ext cx="1821179" cy="358775"/>
          </a:xfrm>
          <a:prstGeom prst="rect">
            <a:avLst/>
          </a:prstGeom>
          <a:solidFill>
            <a:srgbClr val="B70000">
              <a:alpha val="100000"/>
            </a:srgbClr>
          </a:solidFill>
          <a:ln w="0" cap="flat">
            <a:noFill/>
            <a:prstDash val="solid"/>
            <a:miter lim="0"/>
          </a:ln>
        </p:spPr>
        <p:txBody>
          <a:bodyPr vert="horz" wrap="square" lIns="0" tIns="0" rIns="0" bIns="0"/>
          <a:lstStyle/>
          <a:p>
            <a:pPr algn="l" rtl="0" eaLnBrk="0">
              <a:lnSpc>
                <a:spcPct val="109000"/>
              </a:lnSpc>
            </a:pPr>
            <a:endParaRPr sz="600" dirty="0">
              <a:latin typeface="Arial" panose="020B0604020202020204"/>
              <a:ea typeface="Arial" panose="020B0604020202020204"/>
              <a:cs typeface="Arial" panose="020B0604020202020204"/>
            </a:endParaRPr>
          </a:p>
          <a:p>
            <a:pPr marL="608330" algn="l" rtl="0" eaLnBrk="0">
              <a:lnSpc>
                <a:spcPct val="8800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业务中台</a:t>
            </a:r>
            <a:endParaRPr sz="1200" dirty="0">
              <a:latin typeface="微软雅黑" panose="020B0503020204020204" charset="-122"/>
              <a:ea typeface="微软雅黑" panose="020B0503020204020204" charset="-122"/>
              <a:cs typeface="微软雅黑" panose="020B0503020204020204" charset="-122"/>
            </a:endParaRPr>
          </a:p>
        </p:txBody>
      </p:sp>
      <p:sp>
        <p:nvSpPr>
          <p:cNvPr id="37" name="textbox 266"/>
          <p:cNvSpPr/>
          <p:nvPr/>
        </p:nvSpPr>
        <p:spPr>
          <a:xfrm>
            <a:off x="5878067" y="3198875"/>
            <a:ext cx="1821179" cy="358775"/>
          </a:xfrm>
          <a:prstGeom prst="rect">
            <a:avLst/>
          </a:prstGeom>
          <a:solidFill>
            <a:srgbClr val="B70000">
              <a:alpha val="100000"/>
            </a:srgbClr>
          </a:solidFill>
          <a:ln w="0" cap="flat">
            <a:noFill/>
            <a:prstDash val="solid"/>
            <a:miter lim="0"/>
          </a:ln>
        </p:spPr>
        <p:txBody>
          <a:bodyPr vert="horz" wrap="square" lIns="0" tIns="0" rIns="0" bIns="0"/>
          <a:lstStyle/>
          <a:p>
            <a:pPr algn="l" rtl="0" eaLnBrk="0">
              <a:lnSpc>
                <a:spcPct val="109000"/>
              </a:lnSpc>
            </a:pPr>
            <a:endParaRPr sz="600" dirty="0">
              <a:latin typeface="Arial" panose="020B0604020202020204"/>
              <a:ea typeface="Arial" panose="020B0604020202020204"/>
              <a:cs typeface="Arial" panose="020B0604020202020204"/>
            </a:endParaRPr>
          </a:p>
          <a:p>
            <a:pPr marL="605790" algn="l" rtl="0" eaLnBrk="0">
              <a:lnSpc>
                <a:spcPct val="8800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数据中台</a:t>
            </a:r>
            <a:endParaRPr sz="1200" dirty="0">
              <a:latin typeface="微软雅黑" panose="020B0503020204020204" charset="-122"/>
              <a:ea typeface="微软雅黑" panose="020B0503020204020204" charset="-122"/>
              <a:cs typeface="微软雅黑" panose="020B0503020204020204" charset="-122"/>
            </a:endParaRPr>
          </a:p>
        </p:txBody>
      </p:sp>
      <p:sp>
        <p:nvSpPr>
          <p:cNvPr id="38" name="textbox 268"/>
          <p:cNvSpPr/>
          <p:nvPr/>
        </p:nvSpPr>
        <p:spPr>
          <a:xfrm>
            <a:off x="9970007" y="3198875"/>
            <a:ext cx="1819910" cy="358775"/>
          </a:xfrm>
          <a:prstGeom prst="rect">
            <a:avLst/>
          </a:prstGeom>
          <a:solidFill>
            <a:srgbClr val="B70000">
              <a:alpha val="100000"/>
            </a:srgbClr>
          </a:solidFill>
          <a:ln w="0" cap="flat">
            <a:noFill/>
            <a:prstDash val="solid"/>
            <a:miter lim="0"/>
          </a:ln>
        </p:spPr>
        <p:txBody>
          <a:bodyPr vert="horz" wrap="square" lIns="0" tIns="0" rIns="0" bIns="0"/>
          <a:lstStyle/>
          <a:p>
            <a:pPr algn="l" rtl="0" eaLnBrk="0">
              <a:lnSpc>
                <a:spcPct val="109000"/>
              </a:lnSpc>
            </a:pPr>
            <a:endParaRPr sz="600" dirty="0">
              <a:latin typeface="Arial" panose="020B0604020202020204"/>
              <a:ea typeface="Arial" panose="020B0604020202020204"/>
              <a:cs typeface="Arial" panose="020B0604020202020204"/>
            </a:endParaRPr>
          </a:p>
          <a:p>
            <a:pPr marL="606425" algn="l" rtl="0" eaLnBrk="0">
              <a:lnSpc>
                <a:spcPct val="8800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物联中台</a:t>
            </a:r>
            <a:endParaRPr sz="1200" dirty="0">
              <a:latin typeface="微软雅黑" panose="020B0503020204020204" charset="-122"/>
              <a:ea typeface="微软雅黑" panose="020B0503020204020204" charset="-122"/>
              <a:cs typeface="微软雅黑" panose="020B0503020204020204" charset="-122"/>
            </a:endParaRPr>
          </a:p>
        </p:txBody>
      </p:sp>
      <p:sp>
        <p:nvSpPr>
          <p:cNvPr id="39" name="textbox 270"/>
          <p:cNvSpPr/>
          <p:nvPr/>
        </p:nvSpPr>
        <p:spPr>
          <a:xfrm>
            <a:off x="7904988" y="3198875"/>
            <a:ext cx="1819910" cy="358775"/>
          </a:xfrm>
          <a:prstGeom prst="rect">
            <a:avLst/>
          </a:prstGeom>
          <a:solidFill>
            <a:srgbClr val="B70000">
              <a:alpha val="100000"/>
            </a:srgbClr>
          </a:solidFill>
          <a:ln w="0" cap="flat">
            <a:noFill/>
            <a:prstDash val="solid"/>
            <a:miter lim="0"/>
          </a:ln>
        </p:spPr>
        <p:txBody>
          <a:bodyPr vert="horz" wrap="square" lIns="0" tIns="0" rIns="0" bIns="0"/>
          <a:lstStyle/>
          <a:p>
            <a:pPr algn="l" rtl="0" eaLnBrk="0">
              <a:lnSpc>
                <a:spcPct val="108000"/>
              </a:lnSpc>
            </a:pPr>
            <a:endParaRPr sz="600" dirty="0">
              <a:latin typeface="Arial" panose="020B0604020202020204"/>
              <a:ea typeface="Arial" panose="020B0604020202020204"/>
              <a:cs typeface="Arial" panose="020B0604020202020204"/>
            </a:endParaRPr>
          </a:p>
          <a:p>
            <a:pPr marL="607060" algn="l" rtl="0" eaLnBrk="0">
              <a:lnSpc>
                <a:spcPct val="89000"/>
              </a:lnSpc>
              <a:spcBef>
                <a:spcPts val="5"/>
              </a:spcBef>
            </a:pPr>
            <a:r>
              <a:rPr sz="1200" b="1" kern="0" spc="-10" dirty="0">
                <a:solidFill>
                  <a:srgbClr val="FFFFFF">
                    <a:alpha val="100000"/>
                  </a:srgbClr>
                </a:solidFill>
                <a:latin typeface="微软雅黑" panose="020B0503020204020204" charset="-122"/>
                <a:ea typeface="微软雅黑" panose="020B0503020204020204" charset="-122"/>
                <a:cs typeface="微软雅黑" panose="020B0503020204020204" charset="-122"/>
              </a:rPr>
              <a:t>视频中台</a:t>
            </a:r>
            <a:endParaRPr sz="1200" dirty="0">
              <a:latin typeface="微软雅黑" panose="020B0503020204020204" charset="-122"/>
              <a:ea typeface="微软雅黑" panose="020B0503020204020204" charset="-122"/>
              <a:cs typeface="微软雅黑" panose="020B0503020204020204" charset="-122"/>
            </a:endParaRPr>
          </a:p>
        </p:txBody>
      </p:sp>
      <p:sp>
        <p:nvSpPr>
          <p:cNvPr id="41" name="textbox 276"/>
          <p:cNvSpPr/>
          <p:nvPr/>
        </p:nvSpPr>
        <p:spPr>
          <a:xfrm>
            <a:off x="8432148" y="4963664"/>
            <a:ext cx="2585085" cy="182879"/>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2421890" algn="l" rtl="0" eaLnBrk="0">
              <a:lnSpc>
                <a:spcPts val="175"/>
              </a:lnSpc>
            </a:pPr>
            <a:r>
              <a:rPr sz="1500" kern="0" spc="-20" dirty="0">
                <a:solidFill>
                  <a:srgbClr val="C60000">
                    <a:alpha val="100000"/>
                  </a:srgbClr>
                </a:solidFill>
                <a:latin typeface="微软雅黑" panose="020B0503020204020204" charset="-122"/>
                <a:ea typeface="微软雅黑" panose="020B0503020204020204" charset="-122"/>
                <a:cs typeface="微软雅黑" panose="020B0503020204020204" charset="-122"/>
              </a:rPr>
              <a:t>…</a:t>
            </a:r>
            <a:endParaRPr sz="1500" dirty="0">
              <a:latin typeface="微软雅黑" panose="020B0503020204020204" charset="-122"/>
              <a:ea typeface="微软雅黑" panose="020B0503020204020204" charset="-122"/>
              <a:cs typeface="微软雅黑" panose="020B0503020204020204" charset="-122"/>
            </a:endParaRPr>
          </a:p>
          <a:p>
            <a:pPr marL="12700" algn="l" rtl="0" eaLnBrk="0">
              <a:lnSpc>
                <a:spcPct val="88000"/>
              </a:lnSpc>
              <a:spcBef>
                <a:spcPts val="10"/>
              </a:spcBef>
            </a:pPr>
            <a:r>
              <a:rPr lang="zh-CN" altLang="en-US" sz="10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对讲机                </a:t>
            </a:r>
            <a:r>
              <a:rPr sz="1000" kern="0" spc="20" dirty="0" err="1">
                <a:solidFill>
                  <a:srgbClr val="000000">
                    <a:alpha val="100000"/>
                  </a:srgbClr>
                </a:solidFill>
                <a:latin typeface="微软雅黑" panose="020B0503020204020204" charset="-122"/>
                <a:ea typeface="微软雅黑" panose="020B0503020204020204" charset="-122"/>
                <a:cs typeface="微软雅黑" panose="020B0503020204020204" charset="-122"/>
              </a:rPr>
              <a:t>报警</a:t>
            </a:r>
            <a:r>
              <a:rPr lang="zh-CN" altLang="en-US" sz="10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按钮</a:t>
            </a:r>
            <a:endParaRPr sz="1000" dirty="0">
              <a:latin typeface="微软雅黑" panose="020B0503020204020204" charset="-122"/>
              <a:ea typeface="微软雅黑" panose="020B0503020204020204" charset="-122"/>
              <a:cs typeface="微软雅黑" panose="020B0503020204020204" charset="-122"/>
            </a:endParaRPr>
          </a:p>
        </p:txBody>
      </p:sp>
      <p:sp>
        <p:nvSpPr>
          <p:cNvPr id="42" name="textbox 278"/>
          <p:cNvSpPr/>
          <p:nvPr/>
        </p:nvSpPr>
        <p:spPr>
          <a:xfrm>
            <a:off x="6160826" y="4991326"/>
            <a:ext cx="1730828" cy="155217"/>
          </a:xfrm>
          <a:prstGeom prst="rect">
            <a:avLst/>
          </a:prstGeom>
          <a:noFill/>
          <a:ln w="0" cap="flat">
            <a:noFill/>
            <a:prstDash val="solid"/>
            <a:miter lim="0"/>
          </a:ln>
        </p:spPr>
        <p:txBody>
          <a:bodyPr vert="horz" wrap="square" lIns="0" tIns="0" rIns="0" bIns="0"/>
          <a:lstStyle/>
          <a:p>
            <a:pPr algn="l" rtl="0" eaLnBrk="0">
              <a:lnSpc>
                <a:spcPct val="84000"/>
              </a:lnSpc>
            </a:pPr>
            <a:endParaRPr sz="100" dirty="0">
              <a:latin typeface="Arial" panose="020B0604020202020204"/>
              <a:ea typeface="Arial" panose="020B0604020202020204"/>
              <a:cs typeface="Arial" panose="020B0604020202020204"/>
            </a:endParaRPr>
          </a:p>
          <a:p>
            <a:pPr marL="12700" algn="l" rtl="0" eaLnBrk="0">
              <a:lnSpc>
                <a:spcPct val="88000"/>
              </a:lnSpc>
            </a:pPr>
            <a:r>
              <a:rPr lang="zh-CN" altLang="en-US" sz="10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传感器</a:t>
            </a:r>
            <a:r>
              <a:rPr sz="10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lang="zh-CN" altLang="en-US" sz="900"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报警柱</a:t>
            </a:r>
            <a:endParaRPr sz="900" dirty="0">
              <a:latin typeface="微软雅黑" panose="020B0503020204020204" charset="-122"/>
              <a:ea typeface="微软雅黑" panose="020B0503020204020204" charset="-122"/>
              <a:cs typeface="微软雅黑" panose="020B0503020204020204" charset="-122"/>
            </a:endParaRPr>
          </a:p>
        </p:txBody>
      </p:sp>
      <p:sp>
        <p:nvSpPr>
          <p:cNvPr id="43" name="textbox 280"/>
          <p:cNvSpPr/>
          <p:nvPr/>
        </p:nvSpPr>
        <p:spPr>
          <a:xfrm>
            <a:off x="4290176" y="4653659"/>
            <a:ext cx="381000" cy="424815"/>
          </a:xfrm>
          <a:prstGeom prst="rect">
            <a:avLst/>
          </a:prstGeom>
          <a:noFill/>
          <a:ln w="0" cap="flat">
            <a:noFill/>
            <a:prstDash val="solid"/>
            <a:miter lim="0"/>
          </a:ln>
        </p:spPr>
        <p:txBody>
          <a:bodyPr vert="horz" wrap="square" lIns="0" tIns="0" rIns="0" bIns="0"/>
          <a:lstStyle/>
          <a:p>
            <a:pPr algn="l" rtl="0" eaLnBrk="0">
              <a:lnSpc>
                <a:spcPct val="79000"/>
              </a:lnSpc>
            </a:pPr>
            <a:endParaRPr sz="100" dirty="0">
              <a:latin typeface="Arial" panose="020B0604020202020204"/>
              <a:ea typeface="Arial" panose="020B0604020202020204"/>
              <a:cs typeface="Arial" panose="020B0604020202020204"/>
            </a:endParaRPr>
          </a:p>
          <a:p>
            <a:pPr marL="12700" algn="l" rtl="0" eaLnBrk="0">
              <a:lnSpc>
                <a:spcPct val="87000"/>
              </a:lnSpc>
            </a:pPr>
            <a:r>
              <a:rPr sz="14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硬件</a:t>
            </a:r>
            <a:endParaRPr sz="1400" dirty="0">
              <a:latin typeface="微软雅黑" panose="020B0503020204020204" charset="-122"/>
              <a:ea typeface="微软雅黑" panose="020B0503020204020204" charset="-122"/>
              <a:cs typeface="微软雅黑" panose="020B0503020204020204" charset="-122"/>
            </a:endParaRPr>
          </a:p>
          <a:p>
            <a:pPr marL="14605" algn="l" rtl="0" eaLnBrk="0">
              <a:lnSpc>
                <a:spcPct val="88000"/>
              </a:lnSpc>
              <a:spcBef>
                <a:spcPts val="210"/>
              </a:spcBef>
            </a:pPr>
            <a:r>
              <a:rPr sz="1400" b="1"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设备</a:t>
            </a:r>
            <a:endParaRPr sz="1400" dirty="0">
              <a:latin typeface="微软雅黑" panose="020B0503020204020204" charset="-122"/>
              <a:ea typeface="微软雅黑" panose="020B0503020204020204" charset="-122"/>
              <a:cs typeface="微软雅黑" panose="020B0503020204020204" charset="-122"/>
            </a:endParaRPr>
          </a:p>
        </p:txBody>
      </p:sp>
      <p:pic>
        <p:nvPicPr>
          <p:cNvPr id="44" name="picture 284"/>
          <p:cNvPicPr>
            <a:picLocks noChangeAspect="1"/>
          </p:cNvPicPr>
          <p:nvPr/>
        </p:nvPicPr>
        <p:blipFill>
          <a:blip r:embed="rId16"/>
          <a:stretch>
            <a:fillRect/>
          </a:stretch>
        </p:blipFill>
        <p:spPr>
          <a:xfrm>
            <a:off x="7453884" y="4543044"/>
            <a:ext cx="269747" cy="362711"/>
          </a:xfrm>
          <a:prstGeom prst="rect">
            <a:avLst/>
          </a:prstGeom>
        </p:spPr>
      </p:pic>
      <p:sp>
        <p:nvSpPr>
          <p:cNvPr id="45" name="path 286"/>
          <p:cNvSpPr/>
          <p:nvPr/>
        </p:nvSpPr>
        <p:spPr>
          <a:xfrm>
            <a:off x="8609825" y="4561636"/>
            <a:ext cx="221500" cy="325450"/>
          </a:xfrm>
          <a:custGeom>
            <a:avLst/>
            <a:gdLst/>
            <a:ahLst/>
            <a:cxnLst/>
            <a:rect l="0" t="0" r="0" b="0"/>
            <a:pathLst>
              <a:path w="348" h="512">
                <a:moveTo>
                  <a:pt x="69" y="406"/>
                </a:moveTo>
                <a:lnTo>
                  <a:pt x="281" y="406"/>
                </a:lnTo>
                <a:cubicBezTo>
                  <a:pt x="283" y="406"/>
                  <a:pt x="284" y="407"/>
                  <a:pt x="284" y="408"/>
                </a:cubicBezTo>
                <a:lnTo>
                  <a:pt x="284" y="427"/>
                </a:lnTo>
                <a:cubicBezTo>
                  <a:pt x="284" y="428"/>
                  <a:pt x="283" y="430"/>
                  <a:pt x="281" y="430"/>
                </a:cubicBezTo>
                <a:lnTo>
                  <a:pt x="69" y="430"/>
                </a:lnTo>
                <a:cubicBezTo>
                  <a:pt x="67" y="430"/>
                  <a:pt x="65" y="428"/>
                  <a:pt x="65" y="427"/>
                </a:cubicBezTo>
                <a:lnTo>
                  <a:pt x="65" y="408"/>
                </a:lnTo>
                <a:cubicBezTo>
                  <a:pt x="65" y="407"/>
                  <a:pt x="67" y="406"/>
                  <a:pt x="69" y="406"/>
                </a:cubicBezTo>
                <a:moveTo>
                  <a:pt x="81" y="202"/>
                </a:moveTo>
                <a:lnTo>
                  <a:pt x="269" y="202"/>
                </a:lnTo>
                <a:cubicBezTo>
                  <a:pt x="271" y="202"/>
                  <a:pt x="273" y="203"/>
                  <a:pt x="273" y="205"/>
                </a:cubicBezTo>
                <a:lnTo>
                  <a:pt x="273" y="340"/>
                </a:lnTo>
                <a:cubicBezTo>
                  <a:pt x="273" y="341"/>
                  <a:pt x="271" y="343"/>
                  <a:pt x="269" y="343"/>
                </a:cubicBezTo>
                <a:lnTo>
                  <a:pt x="81" y="343"/>
                </a:lnTo>
                <a:cubicBezTo>
                  <a:pt x="79" y="343"/>
                  <a:pt x="77" y="341"/>
                  <a:pt x="77" y="340"/>
                </a:cubicBezTo>
                <a:lnTo>
                  <a:pt x="77" y="205"/>
                </a:lnTo>
                <a:cubicBezTo>
                  <a:pt x="77" y="203"/>
                  <a:pt x="79" y="202"/>
                  <a:pt x="81" y="202"/>
                </a:cubicBezTo>
                <a:moveTo>
                  <a:pt x="30" y="164"/>
                </a:moveTo>
                <a:lnTo>
                  <a:pt x="30" y="488"/>
                </a:lnTo>
                <a:lnTo>
                  <a:pt x="318" y="488"/>
                </a:lnTo>
                <a:lnTo>
                  <a:pt x="318" y="164"/>
                </a:lnTo>
                <a:lnTo>
                  <a:pt x="30" y="164"/>
                </a:lnTo>
                <a:close/>
                <a:moveTo>
                  <a:pt x="92" y="111"/>
                </a:moveTo>
                <a:lnTo>
                  <a:pt x="92" y="140"/>
                </a:lnTo>
                <a:lnTo>
                  <a:pt x="164" y="140"/>
                </a:lnTo>
                <a:lnTo>
                  <a:pt x="164" y="111"/>
                </a:lnTo>
                <a:lnTo>
                  <a:pt x="92" y="111"/>
                </a:lnTo>
                <a:close/>
                <a:moveTo>
                  <a:pt x="132" y="0"/>
                </a:moveTo>
                <a:cubicBezTo>
                  <a:pt x="141" y="0"/>
                  <a:pt x="148" y="5"/>
                  <a:pt x="148" y="12"/>
                </a:cubicBezTo>
                <a:lnTo>
                  <a:pt x="148" y="87"/>
                </a:lnTo>
                <a:lnTo>
                  <a:pt x="176" y="87"/>
                </a:lnTo>
                <a:cubicBezTo>
                  <a:pt x="186" y="87"/>
                  <a:pt x="194" y="94"/>
                  <a:pt x="194" y="102"/>
                </a:cubicBezTo>
                <a:lnTo>
                  <a:pt x="194" y="140"/>
                </a:lnTo>
                <a:lnTo>
                  <a:pt x="329" y="140"/>
                </a:lnTo>
                <a:cubicBezTo>
                  <a:pt x="340" y="140"/>
                  <a:pt x="348" y="147"/>
                  <a:pt x="348" y="155"/>
                </a:cubicBezTo>
                <a:lnTo>
                  <a:pt x="348" y="497"/>
                </a:lnTo>
                <a:cubicBezTo>
                  <a:pt x="348" y="505"/>
                  <a:pt x="340" y="512"/>
                  <a:pt x="329" y="512"/>
                </a:cubicBezTo>
                <a:lnTo>
                  <a:pt x="19" y="512"/>
                </a:lnTo>
                <a:cubicBezTo>
                  <a:pt x="8" y="512"/>
                  <a:pt x="0" y="505"/>
                  <a:pt x="0" y="497"/>
                </a:cubicBezTo>
                <a:lnTo>
                  <a:pt x="0" y="155"/>
                </a:lnTo>
                <a:cubicBezTo>
                  <a:pt x="0" y="147"/>
                  <a:pt x="8" y="140"/>
                  <a:pt x="19" y="140"/>
                </a:cubicBezTo>
                <a:lnTo>
                  <a:pt x="62" y="140"/>
                </a:lnTo>
                <a:lnTo>
                  <a:pt x="62" y="102"/>
                </a:lnTo>
                <a:cubicBezTo>
                  <a:pt x="62" y="94"/>
                  <a:pt x="70" y="87"/>
                  <a:pt x="80" y="87"/>
                </a:cubicBezTo>
                <a:lnTo>
                  <a:pt x="117" y="87"/>
                </a:lnTo>
                <a:lnTo>
                  <a:pt x="117" y="12"/>
                </a:lnTo>
                <a:cubicBezTo>
                  <a:pt x="117" y="5"/>
                  <a:pt x="124" y="0"/>
                  <a:pt x="132" y="0"/>
                </a:cubicBezTo>
              </a:path>
            </a:pathLst>
          </a:custGeom>
          <a:solidFill>
            <a:srgbClr val="C60000">
              <a:alpha val="100000"/>
            </a:srgbClr>
          </a:solidFill>
          <a:ln w="0" cap="flat">
            <a:noFill/>
            <a:prstDash val="solid"/>
            <a:miter lim="0"/>
          </a:ln>
        </p:spPr>
        <p:txBody>
          <a:bodyPr rtlCol="0"/>
          <a:lstStyle/>
          <a:p>
            <a:pPr algn="ctr"/>
            <a:endParaRPr lang="zh-CN" altLang="en-US"/>
          </a:p>
        </p:txBody>
      </p:sp>
      <p:sp>
        <p:nvSpPr>
          <p:cNvPr id="46" name="path 288"/>
          <p:cNvSpPr/>
          <p:nvPr/>
        </p:nvSpPr>
        <p:spPr>
          <a:xfrm>
            <a:off x="6339598" y="4582426"/>
            <a:ext cx="229476" cy="283146"/>
          </a:xfrm>
          <a:custGeom>
            <a:avLst/>
            <a:gdLst/>
            <a:ahLst/>
            <a:cxnLst/>
            <a:rect l="0" t="0" r="0" b="0"/>
            <a:pathLst>
              <a:path w="361" h="445">
                <a:moveTo>
                  <a:pt x="347" y="0"/>
                </a:moveTo>
                <a:lnTo>
                  <a:pt x="12" y="0"/>
                </a:lnTo>
                <a:cubicBezTo>
                  <a:pt x="5" y="0"/>
                  <a:pt x="0" y="3"/>
                  <a:pt x="0" y="10"/>
                </a:cubicBezTo>
                <a:lnTo>
                  <a:pt x="0" y="363"/>
                </a:lnTo>
                <a:cubicBezTo>
                  <a:pt x="0" y="368"/>
                  <a:pt x="5" y="373"/>
                  <a:pt x="12" y="373"/>
                </a:cubicBezTo>
                <a:cubicBezTo>
                  <a:pt x="20" y="373"/>
                  <a:pt x="25" y="368"/>
                  <a:pt x="25" y="363"/>
                </a:cubicBezTo>
                <a:lnTo>
                  <a:pt x="25" y="20"/>
                </a:lnTo>
                <a:lnTo>
                  <a:pt x="334" y="20"/>
                </a:lnTo>
                <a:lnTo>
                  <a:pt x="334" y="28"/>
                </a:lnTo>
                <a:lnTo>
                  <a:pt x="193" y="107"/>
                </a:lnTo>
                <a:lnTo>
                  <a:pt x="193" y="445"/>
                </a:lnTo>
                <a:lnTo>
                  <a:pt x="335" y="366"/>
                </a:lnTo>
                <a:cubicBezTo>
                  <a:pt x="337" y="370"/>
                  <a:pt x="342" y="373"/>
                  <a:pt x="347" y="373"/>
                </a:cubicBezTo>
                <a:cubicBezTo>
                  <a:pt x="356" y="373"/>
                  <a:pt x="361" y="368"/>
                  <a:pt x="361" y="363"/>
                </a:cubicBezTo>
                <a:lnTo>
                  <a:pt x="361" y="10"/>
                </a:lnTo>
                <a:cubicBezTo>
                  <a:pt x="361" y="3"/>
                  <a:pt x="356" y="0"/>
                  <a:pt x="347" y="0"/>
                </a:cubicBezTo>
                <a:moveTo>
                  <a:pt x="247" y="284"/>
                </a:moveTo>
                <a:cubicBezTo>
                  <a:pt x="241" y="284"/>
                  <a:pt x="235" y="278"/>
                  <a:pt x="234" y="270"/>
                </a:cubicBezTo>
                <a:lnTo>
                  <a:pt x="218" y="270"/>
                </a:lnTo>
                <a:lnTo>
                  <a:pt x="218" y="261"/>
                </a:lnTo>
                <a:lnTo>
                  <a:pt x="234" y="261"/>
                </a:lnTo>
                <a:cubicBezTo>
                  <a:pt x="235" y="253"/>
                  <a:pt x="241" y="248"/>
                  <a:pt x="247" y="248"/>
                </a:cubicBezTo>
                <a:cubicBezTo>
                  <a:pt x="254" y="248"/>
                  <a:pt x="260" y="256"/>
                  <a:pt x="260" y="266"/>
                </a:cubicBezTo>
                <a:cubicBezTo>
                  <a:pt x="260" y="276"/>
                  <a:pt x="254" y="284"/>
                  <a:pt x="247" y="284"/>
                </a:cubicBezTo>
              </a:path>
            </a:pathLst>
          </a:custGeom>
          <a:solidFill>
            <a:srgbClr val="C60000">
              <a:alpha val="100000"/>
            </a:srgbClr>
          </a:solidFill>
          <a:ln w="0" cap="flat">
            <a:noFill/>
            <a:prstDash val="solid"/>
            <a:miter lim="0"/>
          </a:ln>
        </p:spPr>
        <p:txBody>
          <a:bodyPr rtlCol="0"/>
          <a:lstStyle/>
          <a:p>
            <a:pPr algn="ctr"/>
            <a:endParaRPr lang="zh-CN" altLang="en-US" dirty="0"/>
          </a:p>
        </p:txBody>
      </p:sp>
      <p:sp>
        <p:nvSpPr>
          <p:cNvPr id="47" name="textbox 290"/>
          <p:cNvSpPr/>
          <p:nvPr/>
        </p:nvSpPr>
        <p:spPr>
          <a:xfrm>
            <a:off x="5145724" y="4984371"/>
            <a:ext cx="424815" cy="159385"/>
          </a:xfrm>
          <a:prstGeom prst="rect">
            <a:avLst/>
          </a:prstGeom>
          <a:noFill/>
          <a:ln w="0" cap="flat">
            <a:noFill/>
            <a:prstDash val="solid"/>
            <a:miter lim="0"/>
          </a:ln>
        </p:spPr>
        <p:txBody>
          <a:bodyPr vert="horz" wrap="square" lIns="0" tIns="0" rIns="0" bIns="0"/>
          <a:lstStyle/>
          <a:p>
            <a:pPr algn="l" rtl="0" eaLnBrk="0">
              <a:lnSpc>
                <a:spcPct val="79000"/>
              </a:lnSpc>
            </a:pPr>
            <a:endParaRPr sz="100" dirty="0">
              <a:latin typeface="Arial" panose="020B0604020202020204"/>
              <a:ea typeface="Arial" panose="020B0604020202020204"/>
              <a:cs typeface="Arial" panose="020B0604020202020204"/>
            </a:endParaRPr>
          </a:p>
          <a:p>
            <a:pPr marL="12700" algn="l" rtl="0" eaLnBrk="0">
              <a:lnSpc>
                <a:spcPct val="88000"/>
              </a:lnSpc>
            </a:pPr>
            <a:r>
              <a:rPr sz="1000"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摄像头</a:t>
            </a:r>
            <a:endParaRPr sz="1000" dirty="0">
              <a:latin typeface="微软雅黑" panose="020B0503020204020204" charset="-122"/>
              <a:ea typeface="微软雅黑" panose="020B0503020204020204" charset="-122"/>
              <a:cs typeface="微软雅黑" panose="020B0503020204020204" charset="-122"/>
            </a:endParaRPr>
          </a:p>
        </p:txBody>
      </p:sp>
      <p:sp>
        <p:nvSpPr>
          <p:cNvPr id="48" name="path 292"/>
          <p:cNvSpPr/>
          <p:nvPr/>
        </p:nvSpPr>
        <p:spPr>
          <a:xfrm>
            <a:off x="5186857" y="4633315"/>
            <a:ext cx="266725" cy="181368"/>
          </a:xfrm>
          <a:custGeom>
            <a:avLst/>
            <a:gdLst/>
            <a:ahLst/>
            <a:cxnLst/>
            <a:rect l="0" t="0" r="0" b="0"/>
            <a:pathLst>
              <a:path w="420" h="285">
                <a:moveTo>
                  <a:pt x="88" y="196"/>
                </a:moveTo>
                <a:lnTo>
                  <a:pt x="44" y="196"/>
                </a:lnTo>
                <a:lnTo>
                  <a:pt x="44" y="153"/>
                </a:lnTo>
                <a:lnTo>
                  <a:pt x="0" y="147"/>
                </a:lnTo>
                <a:lnTo>
                  <a:pt x="0" y="285"/>
                </a:lnTo>
                <a:lnTo>
                  <a:pt x="44" y="274"/>
                </a:lnTo>
                <a:lnTo>
                  <a:pt x="44" y="226"/>
                </a:lnTo>
                <a:lnTo>
                  <a:pt x="115" y="226"/>
                </a:lnTo>
                <a:lnTo>
                  <a:pt x="153" y="187"/>
                </a:lnTo>
                <a:lnTo>
                  <a:pt x="102" y="166"/>
                </a:lnTo>
                <a:lnTo>
                  <a:pt x="88" y="196"/>
                </a:lnTo>
                <a:close/>
                <a:moveTo>
                  <a:pt x="317" y="204"/>
                </a:moveTo>
                <a:lnTo>
                  <a:pt x="420" y="155"/>
                </a:lnTo>
                <a:lnTo>
                  <a:pt x="100" y="0"/>
                </a:lnTo>
                <a:lnTo>
                  <a:pt x="62" y="0"/>
                </a:lnTo>
                <a:lnTo>
                  <a:pt x="12" y="58"/>
                </a:lnTo>
                <a:lnTo>
                  <a:pt x="12" y="79"/>
                </a:lnTo>
                <a:lnTo>
                  <a:pt x="294" y="206"/>
                </a:lnTo>
                <a:lnTo>
                  <a:pt x="317" y="204"/>
                </a:lnTo>
                <a:close/>
                <a:moveTo>
                  <a:pt x="279" y="215"/>
                </a:moveTo>
                <a:lnTo>
                  <a:pt x="37" y="98"/>
                </a:lnTo>
                <a:lnTo>
                  <a:pt x="12" y="119"/>
                </a:lnTo>
                <a:lnTo>
                  <a:pt x="294" y="245"/>
                </a:lnTo>
                <a:lnTo>
                  <a:pt x="319" y="245"/>
                </a:lnTo>
                <a:lnTo>
                  <a:pt x="331" y="236"/>
                </a:lnTo>
                <a:lnTo>
                  <a:pt x="344" y="207"/>
                </a:lnTo>
                <a:lnTo>
                  <a:pt x="306" y="228"/>
                </a:lnTo>
                <a:cubicBezTo>
                  <a:pt x="289" y="218"/>
                  <a:pt x="279" y="215"/>
                  <a:pt x="279" y="215"/>
                </a:cubicBezTo>
              </a:path>
            </a:pathLst>
          </a:custGeom>
          <a:solidFill>
            <a:srgbClr val="C60000">
              <a:alpha val="100000"/>
            </a:srgbClr>
          </a:solidFill>
          <a:ln w="0" cap="flat">
            <a:noFill/>
            <a:prstDash val="solid"/>
            <a:miter lim="0"/>
          </a:ln>
        </p:spPr>
        <p:txBody>
          <a:bodyPr rtlCol="0"/>
          <a:lstStyle/>
          <a:p>
            <a:pPr algn="ctr"/>
            <a:endParaRPr lang="zh-CN" altLang="en-US"/>
          </a:p>
        </p:txBody>
      </p:sp>
      <p:sp>
        <p:nvSpPr>
          <p:cNvPr id="49" name="path 294"/>
          <p:cNvSpPr/>
          <p:nvPr/>
        </p:nvSpPr>
        <p:spPr>
          <a:xfrm>
            <a:off x="9714471" y="4618875"/>
            <a:ext cx="226301" cy="212267"/>
          </a:xfrm>
          <a:custGeom>
            <a:avLst/>
            <a:gdLst/>
            <a:ahLst/>
            <a:cxnLst/>
            <a:rect l="0" t="0" r="0" b="0"/>
            <a:pathLst>
              <a:path w="356" h="334">
                <a:moveTo>
                  <a:pt x="134" y="194"/>
                </a:moveTo>
                <a:cubicBezTo>
                  <a:pt x="132" y="194"/>
                  <a:pt x="130" y="195"/>
                  <a:pt x="128" y="197"/>
                </a:cubicBezTo>
                <a:lnTo>
                  <a:pt x="101" y="222"/>
                </a:lnTo>
                <a:cubicBezTo>
                  <a:pt x="97" y="226"/>
                  <a:pt x="97" y="232"/>
                  <a:pt x="101" y="235"/>
                </a:cubicBezTo>
                <a:cubicBezTo>
                  <a:pt x="105" y="239"/>
                  <a:pt x="111" y="239"/>
                  <a:pt x="115" y="235"/>
                </a:cubicBezTo>
                <a:lnTo>
                  <a:pt x="141" y="210"/>
                </a:lnTo>
                <a:cubicBezTo>
                  <a:pt x="145" y="206"/>
                  <a:pt x="145" y="200"/>
                  <a:pt x="141" y="197"/>
                </a:cubicBezTo>
                <a:cubicBezTo>
                  <a:pt x="139" y="195"/>
                  <a:pt x="137" y="194"/>
                  <a:pt x="134" y="194"/>
                </a:cubicBezTo>
                <a:moveTo>
                  <a:pt x="137" y="152"/>
                </a:moveTo>
                <a:cubicBezTo>
                  <a:pt x="143" y="162"/>
                  <a:pt x="150" y="172"/>
                  <a:pt x="158" y="180"/>
                </a:cubicBezTo>
                <a:cubicBezTo>
                  <a:pt x="167" y="188"/>
                  <a:pt x="177" y="195"/>
                  <a:pt x="188" y="200"/>
                </a:cubicBezTo>
                <a:lnTo>
                  <a:pt x="64" y="320"/>
                </a:lnTo>
                <a:cubicBezTo>
                  <a:pt x="50" y="334"/>
                  <a:pt x="27" y="334"/>
                  <a:pt x="13" y="320"/>
                </a:cubicBezTo>
                <a:cubicBezTo>
                  <a:pt x="0" y="307"/>
                  <a:pt x="0" y="285"/>
                  <a:pt x="13" y="272"/>
                </a:cubicBezTo>
                <a:lnTo>
                  <a:pt x="137" y="152"/>
                </a:lnTo>
                <a:close/>
                <a:moveTo>
                  <a:pt x="160" y="29"/>
                </a:moveTo>
                <a:cubicBezTo>
                  <a:pt x="163" y="57"/>
                  <a:pt x="187" y="94"/>
                  <a:pt x="217" y="123"/>
                </a:cubicBezTo>
                <a:cubicBezTo>
                  <a:pt x="250" y="155"/>
                  <a:pt x="287" y="176"/>
                  <a:pt x="315" y="178"/>
                </a:cubicBezTo>
                <a:cubicBezTo>
                  <a:pt x="267" y="209"/>
                  <a:pt x="206" y="207"/>
                  <a:pt x="168" y="171"/>
                </a:cubicBezTo>
                <a:cubicBezTo>
                  <a:pt x="130" y="134"/>
                  <a:pt x="128" y="75"/>
                  <a:pt x="160" y="29"/>
                </a:cubicBezTo>
                <a:moveTo>
                  <a:pt x="199" y="0"/>
                </a:moveTo>
                <a:cubicBezTo>
                  <a:pt x="222" y="0"/>
                  <a:pt x="258" y="20"/>
                  <a:pt x="291" y="51"/>
                </a:cubicBezTo>
                <a:cubicBezTo>
                  <a:pt x="335" y="94"/>
                  <a:pt x="356" y="142"/>
                  <a:pt x="338" y="159"/>
                </a:cubicBezTo>
                <a:cubicBezTo>
                  <a:pt x="323" y="174"/>
                  <a:pt x="283" y="161"/>
                  <a:pt x="244" y="129"/>
                </a:cubicBezTo>
                <a:cubicBezTo>
                  <a:pt x="254" y="118"/>
                  <a:pt x="256" y="103"/>
                  <a:pt x="247" y="94"/>
                </a:cubicBezTo>
                <a:cubicBezTo>
                  <a:pt x="238" y="86"/>
                  <a:pt x="223" y="87"/>
                  <a:pt x="211" y="97"/>
                </a:cubicBezTo>
                <a:cubicBezTo>
                  <a:pt x="178" y="60"/>
                  <a:pt x="164" y="21"/>
                  <a:pt x="180" y="6"/>
                </a:cubicBezTo>
                <a:cubicBezTo>
                  <a:pt x="184" y="1"/>
                  <a:pt x="191" y="0"/>
                  <a:pt x="199" y="0"/>
                </a:cubicBezTo>
              </a:path>
            </a:pathLst>
          </a:custGeom>
          <a:solidFill>
            <a:srgbClr val="C60000">
              <a:alpha val="100000"/>
            </a:srgbClr>
          </a:solidFill>
          <a:ln w="0" cap="flat">
            <a:noFill/>
            <a:prstDash val="solid"/>
            <a:miter lim="0"/>
          </a:ln>
        </p:spPr>
        <p:txBody>
          <a:bodyPr rtlCol="0"/>
          <a:lstStyle/>
          <a:p>
            <a:pPr algn="ctr"/>
            <a:endParaRPr lang="zh-CN" altLang="en-US"/>
          </a:p>
        </p:txBody>
      </p:sp>
      <p:sp>
        <p:nvSpPr>
          <p:cNvPr id="50" name="文本框 49"/>
          <p:cNvSpPr txBox="1"/>
          <p:nvPr/>
        </p:nvSpPr>
        <p:spPr>
          <a:xfrm>
            <a:off x="5960554" y="2090998"/>
            <a:ext cx="1576526" cy="646331"/>
          </a:xfrm>
          <a:prstGeom prst="rect">
            <a:avLst/>
          </a:prstGeom>
          <a:noFill/>
        </p:spPr>
        <p:txBody>
          <a:bodyPr wrap="square" rtlCol="0">
            <a:spAutoFit/>
          </a:bodyPr>
          <a:lstStyle/>
          <a:p>
            <a:r>
              <a:rPr lang="zh-CN" altLang="en-US" sz="1200" dirty="0">
                <a:solidFill>
                  <a:schemeClr val="bg1"/>
                </a:solidFill>
              </a:rPr>
              <a:t>联动设置  告警弹窗</a:t>
            </a:r>
            <a:endParaRPr lang="en-US" altLang="zh-CN" sz="1200" dirty="0">
              <a:solidFill>
                <a:schemeClr val="bg1"/>
              </a:solidFill>
            </a:endParaRPr>
          </a:p>
          <a:p>
            <a:endParaRPr lang="en-US" altLang="zh-CN" sz="1200" dirty="0">
              <a:solidFill>
                <a:schemeClr val="bg1"/>
              </a:solidFill>
            </a:endParaRPr>
          </a:p>
          <a:p>
            <a:r>
              <a:rPr lang="zh-CN" altLang="en-US" sz="1200" dirty="0">
                <a:solidFill>
                  <a:schemeClr val="bg1"/>
                </a:solidFill>
              </a:rPr>
              <a:t>布防设置  分域管理</a:t>
            </a:r>
            <a:endParaRPr lang="zh-CN" altLang="en-US" sz="1200" dirty="0">
              <a:solidFill>
                <a:schemeClr val="bg1"/>
              </a:solidFill>
            </a:endParaRPr>
          </a:p>
        </p:txBody>
      </p:sp>
      <p:sp>
        <p:nvSpPr>
          <p:cNvPr id="51" name="文本框 50"/>
          <p:cNvSpPr txBox="1"/>
          <p:nvPr/>
        </p:nvSpPr>
        <p:spPr>
          <a:xfrm>
            <a:off x="3926421" y="2106017"/>
            <a:ext cx="1576526" cy="646331"/>
          </a:xfrm>
          <a:prstGeom prst="rect">
            <a:avLst/>
          </a:prstGeom>
          <a:noFill/>
        </p:spPr>
        <p:txBody>
          <a:bodyPr wrap="square" rtlCol="0">
            <a:spAutoFit/>
          </a:bodyPr>
          <a:lstStyle/>
          <a:p>
            <a:r>
              <a:rPr lang="zh-CN" altLang="en-US" sz="1200" dirty="0">
                <a:solidFill>
                  <a:schemeClr val="bg1"/>
                </a:solidFill>
              </a:rPr>
              <a:t>资产清理  上图标注</a:t>
            </a:r>
            <a:endParaRPr lang="en-US" altLang="zh-CN" sz="1200" dirty="0">
              <a:solidFill>
                <a:schemeClr val="bg1"/>
              </a:solidFill>
            </a:endParaRPr>
          </a:p>
          <a:p>
            <a:endParaRPr lang="en-US" altLang="zh-CN" sz="1200" dirty="0">
              <a:solidFill>
                <a:schemeClr val="bg1"/>
              </a:solidFill>
            </a:endParaRPr>
          </a:p>
          <a:p>
            <a:r>
              <a:rPr lang="zh-CN" altLang="en-US" sz="1200" dirty="0">
                <a:solidFill>
                  <a:schemeClr val="bg1"/>
                </a:solidFill>
              </a:rPr>
              <a:t>状态显示  数据追踪</a:t>
            </a:r>
            <a:endParaRPr lang="zh-CN" altLang="en-US" sz="1200" dirty="0">
              <a:solidFill>
                <a:schemeClr val="bg1"/>
              </a:solidFill>
            </a:endParaRPr>
          </a:p>
        </p:txBody>
      </p:sp>
      <p:sp>
        <p:nvSpPr>
          <p:cNvPr id="52" name="文本框 51"/>
          <p:cNvSpPr txBox="1"/>
          <p:nvPr/>
        </p:nvSpPr>
        <p:spPr>
          <a:xfrm>
            <a:off x="8043062" y="2066133"/>
            <a:ext cx="1576526" cy="646331"/>
          </a:xfrm>
          <a:prstGeom prst="rect">
            <a:avLst/>
          </a:prstGeom>
          <a:noFill/>
        </p:spPr>
        <p:txBody>
          <a:bodyPr wrap="square" rtlCol="0">
            <a:spAutoFit/>
          </a:bodyPr>
          <a:lstStyle/>
          <a:p>
            <a:r>
              <a:rPr lang="zh-CN" altLang="en-US" sz="1200" dirty="0">
                <a:solidFill>
                  <a:schemeClr val="bg1"/>
                </a:solidFill>
              </a:rPr>
              <a:t>事件告警  闭环记录</a:t>
            </a:r>
            <a:endParaRPr lang="en-US" altLang="zh-CN" sz="1200" dirty="0">
              <a:solidFill>
                <a:schemeClr val="bg1"/>
              </a:solidFill>
            </a:endParaRPr>
          </a:p>
          <a:p>
            <a:endParaRPr lang="en-US" altLang="zh-CN" sz="1200" dirty="0">
              <a:solidFill>
                <a:schemeClr val="bg1"/>
              </a:solidFill>
            </a:endParaRPr>
          </a:p>
          <a:p>
            <a:r>
              <a:rPr lang="zh-CN" altLang="en-US" sz="1200" dirty="0">
                <a:solidFill>
                  <a:schemeClr val="bg1"/>
                </a:solidFill>
              </a:rPr>
              <a:t>告警分析  延时提醒</a:t>
            </a:r>
            <a:endParaRPr lang="zh-CN" altLang="en-US" sz="1200" dirty="0">
              <a:solidFill>
                <a:schemeClr val="bg1"/>
              </a:solidFill>
            </a:endParaRPr>
          </a:p>
        </p:txBody>
      </p:sp>
      <p:sp>
        <p:nvSpPr>
          <p:cNvPr id="53" name="文本框 52"/>
          <p:cNvSpPr txBox="1"/>
          <p:nvPr/>
        </p:nvSpPr>
        <p:spPr>
          <a:xfrm>
            <a:off x="10090213" y="2066133"/>
            <a:ext cx="1699704" cy="646331"/>
          </a:xfrm>
          <a:prstGeom prst="rect">
            <a:avLst/>
          </a:prstGeom>
          <a:noFill/>
        </p:spPr>
        <p:txBody>
          <a:bodyPr wrap="square" rtlCol="0">
            <a:spAutoFit/>
          </a:bodyPr>
          <a:lstStyle/>
          <a:p>
            <a:r>
              <a:rPr lang="zh-CN" altLang="en-US" sz="1200" dirty="0">
                <a:solidFill>
                  <a:schemeClr val="bg1"/>
                </a:solidFill>
              </a:rPr>
              <a:t>分类得分  月度报告</a:t>
            </a:r>
            <a:endParaRPr lang="en-US" altLang="zh-CN" sz="1200" dirty="0">
              <a:solidFill>
                <a:schemeClr val="bg1"/>
              </a:solidFill>
            </a:endParaRPr>
          </a:p>
          <a:p>
            <a:endParaRPr lang="en-US" altLang="zh-CN" sz="1200" dirty="0">
              <a:solidFill>
                <a:schemeClr val="bg1"/>
              </a:solidFill>
            </a:endParaRPr>
          </a:p>
          <a:p>
            <a:r>
              <a:rPr lang="zh-CN" altLang="en-US" sz="1200" dirty="0">
                <a:solidFill>
                  <a:schemeClr val="bg1"/>
                </a:solidFill>
              </a:rPr>
              <a:t>驾驶舱显示  综合评分</a:t>
            </a:r>
            <a:endParaRPr lang="zh-CN" altLang="en-US" sz="1200"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pic>
        <p:nvPicPr>
          <p:cNvPr id="7" name="Image 0" descr="https://kimi-img.moonshot.cn/pub/slides/slides_tmpl/image/25-06-01-00:19:04-d0tinu475iks2gau4i20.png"/>
          <p:cNvPicPr>
            <a:picLocks noChangeAspect="1"/>
          </p:cNvPicPr>
          <p:nvPr/>
        </p:nvPicPr>
        <p:blipFill>
          <a:blip r:embed="rId1"/>
          <a:stretch>
            <a:fillRect/>
          </a:stretch>
        </p:blipFill>
        <p:spPr>
          <a:xfrm>
            <a:off x="0" y="0"/>
            <a:ext cx="12203430" cy="6842760"/>
          </a:xfrm>
          <a:prstGeom prst="rect">
            <a:avLst/>
          </a:prstGeom>
        </p:spPr>
      </p:pic>
      <p:sp>
        <p:nvSpPr>
          <p:cNvPr id="8" name="Shape 5"/>
          <p:cNvSpPr/>
          <p:nvPr/>
        </p:nvSpPr>
        <p:spPr>
          <a:xfrm>
            <a:off x="-27940" y="-8890"/>
            <a:ext cx="12247880" cy="6875780"/>
          </a:xfrm>
          <a:prstGeom prst="rect">
            <a:avLst/>
          </a:prstGeom>
          <a:solidFill>
            <a:srgbClr val="1D3EBF">
              <a:alpha val="94902"/>
            </a:srgbClr>
          </a:solidFill>
        </p:spPr>
      </p:sp>
      <p:sp>
        <p:nvSpPr>
          <p:cNvPr id="9" name="Text 6"/>
          <p:cNvSpPr/>
          <p:nvPr/>
        </p:nvSpPr>
        <p:spPr>
          <a:xfrm>
            <a:off x="-27940" y="-8890"/>
            <a:ext cx="12247880" cy="687578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0" name="Text 7"/>
          <p:cNvSpPr/>
          <p:nvPr/>
        </p:nvSpPr>
        <p:spPr>
          <a:xfrm>
            <a:off x="4060825" y="2246630"/>
            <a:ext cx="6873875" cy="1014730"/>
          </a:xfrm>
          <a:prstGeom prst="rect">
            <a:avLst/>
          </a:prstGeom>
          <a:noFill/>
        </p:spPr>
        <p:txBody>
          <a:bodyPr wrap="square" lIns="91440" tIns="45720" rIns="91440" bIns="45720" rtlCol="0" anchor="t">
            <a:spAutoFit/>
          </a:bodyPr>
          <a:lstStyle/>
          <a:p>
            <a:pPr marL="0" indent="0" algn="l">
              <a:lnSpc>
                <a:spcPct val="100000"/>
              </a:lnSpc>
              <a:buNone/>
            </a:pPr>
            <a:r>
              <a:rPr lang="zh-CN" altLang="en-US" sz="6000" dirty="0">
                <a:solidFill>
                  <a:srgbClr val="FFFFFF"/>
                </a:solidFill>
                <a:latin typeface="MiSans" panose="00000500000000000000" pitchFamily="34" charset="-122"/>
                <a:ea typeface="MiSans" panose="00000500000000000000" pitchFamily="34" charset="-122"/>
                <a:cs typeface="MiSans" panose="00000500000000000000" pitchFamily="34" charset="-120"/>
              </a:rPr>
              <a:t>功能特点</a:t>
            </a:r>
            <a:endParaRPr lang="en-US" sz="1600" dirty="0"/>
          </a:p>
        </p:txBody>
      </p:sp>
      <p:sp>
        <p:nvSpPr>
          <p:cNvPr id="11" name="Shape 8"/>
          <p:cNvSpPr/>
          <p:nvPr/>
        </p:nvSpPr>
        <p:spPr>
          <a:xfrm>
            <a:off x="3870960" y="2246630"/>
            <a:ext cx="0" cy="1938020"/>
          </a:xfrm>
          <a:prstGeom prst="line">
            <a:avLst/>
          </a:prstGeom>
          <a:noFill/>
          <a:ln w="19050">
            <a:solidFill>
              <a:srgbClr val="FFFFFF"/>
            </a:solidFill>
            <a:prstDash val="solid"/>
            <a:headEnd type="none"/>
            <a:tailEnd type="none"/>
          </a:ln>
        </p:spPr>
      </p:sp>
      <p:sp>
        <p:nvSpPr>
          <p:cNvPr id="12" name="Text 9"/>
          <p:cNvSpPr/>
          <p:nvPr/>
        </p:nvSpPr>
        <p:spPr>
          <a:xfrm>
            <a:off x="941705" y="2068830"/>
            <a:ext cx="2804160" cy="2214880"/>
          </a:xfrm>
          <a:prstGeom prst="rect">
            <a:avLst/>
          </a:prstGeom>
          <a:noFill/>
        </p:spPr>
        <p:txBody>
          <a:bodyPr wrap="square" lIns="91440" tIns="45720" rIns="91440" bIns="45720" rtlCol="0" anchor="t">
            <a:spAutoFit/>
          </a:bodyPr>
          <a:lstStyle/>
          <a:p>
            <a:pPr marL="0" indent="0" algn="r">
              <a:lnSpc>
                <a:spcPct val="100000"/>
              </a:lnSpc>
              <a:buNone/>
            </a:pPr>
            <a:r>
              <a:rPr lang="en-US" sz="13800" dirty="0">
                <a:solidFill>
                  <a:srgbClr val="FFFFFF"/>
                </a:solidFill>
                <a:latin typeface="MiSans" panose="00000500000000000000" pitchFamily="34" charset="-122"/>
                <a:ea typeface="MiSans" panose="00000500000000000000" pitchFamily="34" charset="-122"/>
                <a:cs typeface="MiSans" panose="00000500000000000000" pitchFamily="34" charset="-120"/>
              </a:rPr>
              <a:t>04</a:t>
            </a:r>
            <a:endParaRPr lang="en-US" sz="1600" dirty="0"/>
          </a:p>
        </p:txBody>
      </p:sp>
      <p:sp>
        <p:nvSpPr>
          <p:cNvPr id="13" name="Shape 10"/>
          <p:cNvSpPr/>
          <p:nvPr/>
        </p:nvSpPr>
        <p:spPr>
          <a:xfrm rot="2100000">
            <a:off x="9042400" y="3636645"/>
            <a:ext cx="3905250" cy="3905250"/>
          </a:xfrm>
          <a:custGeom>
            <a:avLst/>
            <a:gdLst/>
            <a:ahLst/>
            <a:cxnLst/>
            <a:rect l="l" t="t" r="r" b="b"/>
            <a:pathLst>
              <a:path w="3905250" h="3905250">
                <a:moveTo>
                  <a:pt x="1430788" y="3837117"/>
                </a:moveTo>
                <a:cubicBezTo>
                  <a:pt x="1430788" y="3837117"/>
                  <a:pt x="1430788" y="3837117"/>
                  <a:pt x="2474458" y="3837117"/>
                </a:cubicBezTo>
                <a:cubicBezTo>
                  <a:pt x="2310071" y="3882540"/>
                  <a:pt x="2134213" y="3905250"/>
                  <a:pt x="1950712" y="3905250"/>
                </a:cubicBezTo>
                <a:cubicBezTo>
                  <a:pt x="1771033" y="3905250"/>
                  <a:pt x="1595175" y="3882540"/>
                  <a:pt x="1430788" y="3837117"/>
                </a:cubicBezTo>
                <a:close/>
                <a:moveTo>
                  <a:pt x="972440" y="3642011"/>
                </a:moveTo>
                <a:lnTo>
                  <a:pt x="2929711" y="3642011"/>
                </a:lnTo>
                <a:cubicBezTo>
                  <a:pt x="2849588" y="3687305"/>
                  <a:pt x="2769465" y="3728823"/>
                  <a:pt x="2681713" y="3762792"/>
                </a:cubicBezTo>
                <a:cubicBezTo>
                  <a:pt x="2681713" y="3762792"/>
                  <a:pt x="2681713" y="3762792"/>
                  <a:pt x="1216621" y="3762792"/>
                </a:cubicBezTo>
                <a:cubicBezTo>
                  <a:pt x="1132685" y="3728823"/>
                  <a:pt x="1048746" y="3687305"/>
                  <a:pt x="972440" y="3642011"/>
                </a:cubicBezTo>
                <a:close/>
                <a:moveTo>
                  <a:pt x="696812" y="3450000"/>
                </a:moveTo>
                <a:lnTo>
                  <a:pt x="3205340" y="3450000"/>
                </a:lnTo>
                <a:cubicBezTo>
                  <a:pt x="3151885" y="3491759"/>
                  <a:pt x="3098432" y="3529723"/>
                  <a:pt x="3044977" y="3567684"/>
                </a:cubicBezTo>
                <a:cubicBezTo>
                  <a:pt x="3044977" y="3567684"/>
                  <a:pt x="3044977" y="3567684"/>
                  <a:pt x="857175" y="3567684"/>
                </a:cubicBezTo>
                <a:cubicBezTo>
                  <a:pt x="799902" y="3529723"/>
                  <a:pt x="746447" y="3491759"/>
                  <a:pt x="696812" y="3450000"/>
                </a:cubicBezTo>
                <a:close/>
                <a:moveTo>
                  <a:pt x="498608" y="3254891"/>
                </a:moveTo>
                <a:lnTo>
                  <a:pt x="3403544" y="3254891"/>
                </a:lnTo>
                <a:cubicBezTo>
                  <a:pt x="3365373" y="3297474"/>
                  <a:pt x="3327199" y="3340057"/>
                  <a:pt x="3285209" y="3378769"/>
                </a:cubicBezTo>
                <a:cubicBezTo>
                  <a:pt x="3285209" y="3378769"/>
                  <a:pt x="3285209" y="3378769"/>
                  <a:pt x="616943" y="3378769"/>
                </a:cubicBezTo>
                <a:cubicBezTo>
                  <a:pt x="574953" y="3340057"/>
                  <a:pt x="532964" y="3297474"/>
                  <a:pt x="498608" y="3254891"/>
                </a:cubicBezTo>
                <a:close/>
                <a:moveTo>
                  <a:pt x="346856" y="3065979"/>
                </a:moveTo>
                <a:lnTo>
                  <a:pt x="3558390" y="3065979"/>
                </a:lnTo>
                <a:cubicBezTo>
                  <a:pt x="3527840" y="3107736"/>
                  <a:pt x="3501110" y="3145699"/>
                  <a:pt x="3466742" y="3183663"/>
                </a:cubicBezTo>
                <a:cubicBezTo>
                  <a:pt x="3466742" y="3183663"/>
                  <a:pt x="3466742" y="3183663"/>
                  <a:pt x="434687" y="3183663"/>
                </a:cubicBezTo>
                <a:cubicBezTo>
                  <a:pt x="404137" y="3145699"/>
                  <a:pt x="373587" y="3107736"/>
                  <a:pt x="346856" y="3065979"/>
                </a:cubicBezTo>
                <a:close/>
                <a:moveTo>
                  <a:pt x="229172" y="2870870"/>
                </a:moveTo>
                <a:lnTo>
                  <a:pt x="3676074" y="2870870"/>
                </a:lnTo>
                <a:cubicBezTo>
                  <a:pt x="3653171" y="2912388"/>
                  <a:pt x="3630268" y="2953907"/>
                  <a:pt x="3603548" y="2991652"/>
                </a:cubicBezTo>
                <a:cubicBezTo>
                  <a:pt x="3603548" y="2991652"/>
                  <a:pt x="3603548" y="2991652"/>
                  <a:pt x="297881" y="2991652"/>
                </a:cubicBezTo>
                <a:cubicBezTo>
                  <a:pt x="274978" y="2953907"/>
                  <a:pt x="252075" y="2912388"/>
                  <a:pt x="229172" y="2870870"/>
                </a:cubicBezTo>
                <a:close/>
                <a:moveTo>
                  <a:pt x="136264" y="2678859"/>
                </a:moveTo>
                <a:lnTo>
                  <a:pt x="3762788" y="2678859"/>
                </a:lnTo>
                <a:cubicBezTo>
                  <a:pt x="3747519" y="2716821"/>
                  <a:pt x="3728432" y="2758580"/>
                  <a:pt x="3709345" y="2796543"/>
                </a:cubicBezTo>
                <a:cubicBezTo>
                  <a:pt x="3709345" y="2796543"/>
                  <a:pt x="3709345" y="2796543"/>
                  <a:pt x="189707" y="2796543"/>
                </a:cubicBezTo>
                <a:cubicBezTo>
                  <a:pt x="170620" y="2758580"/>
                  <a:pt x="155351" y="2716821"/>
                  <a:pt x="136264" y="2678859"/>
                </a:cubicBezTo>
                <a:close/>
                <a:moveTo>
                  <a:pt x="71229" y="2483753"/>
                </a:moveTo>
                <a:lnTo>
                  <a:pt x="3830923" y="2483753"/>
                </a:lnTo>
                <a:cubicBezTo>
                  <a:pt x="3819472" y="2526335"/>
                  <a:pt x="3804205" y="2568918"/>
                  <a:pt x="3788937" y="2607631"/>
                </a:cubicBezTo>
                <a:cubicBezTo>
                  <a:pt x="3788937" y="2607631"/>
                  <a:pt x="3788937" y="2607631"/>
                  <a:pt x="109399" y="2607631"/>
                </a:cubicBezTo>
                <a:cubicBezTo>
                  <a:pt x="94130" y="2568918"/>
                  <a:pt x="82680" y="2526335"/>
                  <a:pt x="71229" y="2483753"/>
                </a:cubicBezTo>
                <a:close/>
                <a:moveTo>
                  <a:pt x="24774" y="2294838"/>
                </a:moveTo>
                <a:lnTo>
                  <a:pt x="3874279" y="2294838"/>
                </a:lnTo>
                <a:cubicBezTo>
                  <a:pt x="3866641" y="2332799"/>
                  <a:pt x="3859004" y="2374559"/>
                  <a:pt x="3851364" y="2412522"/>
                </a:cubicBezTo>
                <a:cubicBezTo>
                  <a:pt x="3851364" y="2412522"/>
                  <a:pt x="3851364" y="2412522"/>
                  <a:pt x="51506" y="2412522"/>
                </a:cubicBezTo>
                <a:cubicBezTo>
                  <a:pt x="43868" y="2374559"/>
                  <a:pt x="32411" y="2332799"/>
                  <a:pt x="24774" y="2294838"/>
                </a:cubicBezTo>
                <a:close/>
                <a:moveTo>
                  <a:pt x="3096" y="2099731"/>
                </a:moveTo>
                <a:lnTo>
                  <a:pt x="3902152" y="2099731"/>
                </a:lnTo>
                <a:cubicBezTo>
                  <a:pt x="3898334" y="2141249"/>
                  <a:pt x="3894515" y="2182769"/>
                  <a:pt x="3886877" y="2220513"/>
                </a:cubicBezTo>
                <a:cubicBezTo>
                  <a:pt x="3886877" y="2220513"/>
                  <a:pt x="3886877" y="2220513"/>
                  <a:pt x="18371" y="2220513"/>
                </a:cubicBezTo>
                <a:cubicBezTo>
                  <a:pt x="10733" y="2182769"/>
                  <a:pt x="6916" y="2141249"/>
                  <a:pt x="3096" y="2099731"/>
                </a:cubicBezTo>
                <a:close/>
                <a:moveTo>
                  <a:pt x="0" y="1907721"/>
                </a:moveTo>
                <a:cubicBezTo>
                  <a:pt x="0" y="1907721"/>
                  <a:pt x="0" y="1907721"/>
                  <a:pt x="3905250" y="1907721"/>
                </a:cubicBezTo>
                <a:cubicBezTo>
                  <a:pt x="3905250" y="1923204"/>
                  <a:pt x="3905250" y="1934818"/>
                  <a:pt x="3905250" y="1950304"/>
                </a:cubicBezTo>
                <a:cubicBezTo>
                  <a:pt x="3905250" y="1977403"/>
                  <a:pt x="3905250" y="2004500"/>
                  <a:pt x="3905250" y="2031599"/>
                </a:cubicBezTo>
                <a:cubicBezTo>
                  <a:pt x="3905250" y="2031599"/>
                  <a:pt x="3905250" y="2031599"/>
                  <a:pt x="0" y="2031599"/>
                </a:cubicBezTo>
                <a:cubicBezTo>
                  <a:pt x="0" y="2004500"/>
                  <a:pt x="0" y="1977403"/>
                  <a:pt x="0" y="1950304"/>
                </a:cubicBezTo>
                <a:cubicBezTo>
                  <a:pt x="0" y="1934818"/>
                  <a:pt x="0" y="1923204"/>
                  <a:pt x="0" y="1907721"/>
                </a:cubicBezTo>
                <a:close/>
                <a:moveTo>
                  <a:pt x="10733" y="1712612"/>
                </a:moveTo>
                <a:lnTo>
                  <a:pt x="3890695" y="1712612"/>
                </a:lnTo>
                <a:cubicBezTo>
                  <a:pt x="3898334" y="1755195"/>
                  <a:pt x="3898334" y="1793907"/>
                  <a:pt x="3902152" y="1836490"/>
                </a:cubicBezTo>
                <a:cubicBezTo>
                  <a:pt x="3902152" y="1836490"/>
                  <a:pt x="3902152" y="1836490"/>
                  <a:pt x="3096" y="1836490"/>
                </a:cubicBezTo>
                <a:cubicBezTo>
                  <a:pt x="3096" y="1793907"/>
                  <a:pt x="6916" y="1755195"/>
                  <a:pt x="10733" y="1712612"/>
                </a:cubicBezTo>
                <a:close/>
                <a:moveTo>
                  <a:pt x="44578" y="1523699"/>
                </a:moveTo>
                <a:lnTo>
                  <a:pt x="3857574" y="1523699"/>
                </a:lnTo>
                <a:cubicBezTo>
                  <a:pt x="3865207" y="1561444"/>
                  <a:pt x="3872841" y="1602962"/>
                  <a:pt x="3880474" y="1644481"/>
                </a:cubicBezTo>
                <a:cubicBezTo>
                  <a:pt x="3880474" y="1644481"/>
                  <a:pt x="3880474" y="1644481"/>
                  <a:pt x="21678" y="1644481"/>
                </a:cubicBezTo>
                <a:cubicBezTo>
                  <a:pt x="29311" y="1602962"/>
                  <a:pt x="36945" y="1561444"/>
                  <a:pt x="44578" y="1523699"/>
                </a:cubicBezTo>
                <a:close/>
                <a:moveTo>
                  <a:pt x="99389" y="1328591"/>
                </a:moveTo>
                <a:lnTo>
                  <a:pt x="3805859" y="1328591"/>
                </a:lnTo>
                <a:cubicBezTo>
                  <a:pt x="3817310" y="1370108"/>
                  <a:pt x="3828762" y="1407853"/>
                  <a:pt x="3840213" y="1449373"/>
                </a:cubicBezTo>
                <a:cubicBezTo>
                  <a:pt x="3840213" y="1449373"/>
                  <a:pt x="3840213" y="1449373"/>
                  <a:pt x="65035" y="1449373"/>
                </a:cubicBezTo>
                <a:cubicBezTo>
                  <a:pt x="72669" y="1407853"/>
                  <a:pt x="87938" y="1370108"/>
                  <a:pt x="99389" y="1328591"/>
                </a:cubicBezTo>
                <a:close/>
                <a:moveTo>
                  <a:pt x="173517" y="1136580"/>
                </a:moveTo>
                <a:lnTo>
                  <a:pt x="3724814" y="1136580"/>
                </a:lnTo>
                <a:cubicBezTo>
                  <a:pt x="3743906" y="1175293"/>
                  <a:pt x="3762999" y="1217875"/>
                  <a:pt x="3778274" y="1260458"/>
                </a:cubicBezTo>
                <a:cubicBezTo>
                  <a:pt x="3778274" y="1260458"/>
                  <a:pt x="3778274" y="1260458"/>
                  <a:pt x="123876" y="1260458"/>
                </a:cubicBezTo>
                <a:cubicBezTo>
                  <a:pt x="139151" y="1217875"/>
                  <a:pt x="154424" y="1175293"/>
                  <a:pt x="173517" y="1136580"/>
                </a:cubicBezTo>
                <a:close/>
                <a:moveTo>
                  <a:pt x="279293" y="941474"/>
                </a:moveTo>
                <a:lnTo>
                  <a:pt x="3626673" y="941474"/>
                </a:lnTo>
                <a:cubicBezTo>
                  <a:pt x="3649574" y="984056"/>
                  <a:pt x="3672475" y="1022769"/>
                  <a:pt x="3691560" y="1065351"/>
                </a:cubicBezTo>
                <a:cubicBezTo>
                  <a:pt x="3691560" y="1065351"/>
                  <a:pt x="3691560" y="1065351"/>
                  <a:pt x="210590" y="1065351"/>
                </a:cubicBezTo>
                <a:cubicBezTo>
                  <a:pt x="233491" y="1022769"/>
                  <a:pt x="256392" y="984056"/>
                  <a:pt x="279293" y="941474"/>
                </a:cubicBezTo>
                <a:close/>
                <a:moveTo>
                  <a:pt x="412943" y="752559"/>
                </a:moveTo>
                <a:lnTo>
                  <a:pt x="3492305" y="752559"/>
                </a:lnTo>
                <a:cubicBezTo>
                  <a:pt x="3522832" y="790304"/>
                  <a:pt x="3553359" y="831821"/>
                  <a:pt x="3580070" y="873341"/>
                </a:cubicBezTo>
                <a:cubicBezTo>
                  <a:pt x="3580070" y="873341"/>
                  <a:pt x="3580070" y="873341"/>
                  <a:pt x="325179" y="873341"/>
                </a:cubicBezTo>
                <a:cubicBezTo>
                  <a:pt x="351889" y="831821"/>
                  <a:pt x="382416" y="790304"/>
                  <a:pt x="412943" y="752559"/>
                </a:cubicBezTo>
                <a:close/>
                <a:moveTo>
                  <a:pt x="582189" y="560548"/>
                </a:moveTo>
                <a:cubicBezTo>
                  <a:pt x="582189" y="560548"/>
                  <a:pt x="582189" y="560548"/>
                  <a:pt x="3319963" y="560548"/>
                </a:cubicBezTo>
                <a:cubicBezTo>
                  <a:pt x="3358147" y="598509"/>
                  <a:pt x="3396330" y="636473"/>
                  <a:pt x="3434514" y="678232"/>
                </a:cubicBezTo>
                <a:cubicBezTo>
                  <a:pt x="3434514" y="678232"/>
                  <a:pt x="3434514" y="678232"/>
                  <a:pt x="467638" y="678232"/>
                </a:cubicBezTo>
                <a:cubicBezTo>
                  <a:pt x="502004" y="636473"/>
                  <a:pt x="540188" y="598509"/>
                  <a:pt x="582189" y="560548"/>
                </a:cubicBezTo>
                <a:close/>
                <a:moveTo>
                  <a:pt x="808618" y="365442"/>
                </a:moveTo>
                <a:lnTo>
                  <a:pt x="3092810" y="365442"/>
                </a:lnTo>
                <a:cubicBezTo>
                  <a:pt x="3146286" y="404154"/>
                  <a:pt x="3195943" y="446737"/>
                  <a:pt x="3245599" y="489319"/>
                </a:cubicBezTo>
                <a:cubicBezTo>
                  <a:pt x="3245599" y="489319"/>
                  <a:pt x="3245599" y="489319"/>
                  <a:pt x="659649" y="489319"/>
                </a:cubicBezTo>
                <a:cubicBezTo>
                  <a:pt x="705486" y="446737"/>
                  <a:pt x="758962" y="404154"/>
                  <a:pt x="808618" y="365442"/>
                </a:cubicBezTo>
                <a:close/>
                <a:moveTo>
                  <a:pt x="1141891" y="176527"/>
                </a:moveTo>
                <a:lnTo>
                  <a:pt x="2760259" y="176527"/>
                </a:lnTo>
                <a:cubicBezTo>
                  <a:pt x="2840413" y="210692"/>
                  <a:pt x="2912935" y="248655"/>
                  <a:pt x="2985456" y="294211"/>
                </a:cubicBezTo>
                <a:cubicBezTo>
                  <a:pt x="2985456" y="294211"/>
                  <a:pt x="2985456" y="294211"/>
                  <a:pt x="916695" y="294211"/>
                </a:cubicBezTo>
                <a:cubicBezTo>
                  <a:pt x="989215" y="248655"/>
                  <a:pt x="1065553" y="210692"/>
                  <a:pt x="1141891" y="176527"/>
                </a:cubicBezTo>
                <a:close/>
                <a:moveTo>
                  <a:pt x="1949526" y="0"/>
                </a:moveTo>
                <a:cubicBezTo>
                  <a:pt x="2171061" y="0"/>
                  <a:pt x="2381136" y="34067"/>
                  <a:pt x="2579754" y="102200"/>
                </a:cubicBezTo>
                <a:cubicBezTo>
                  <a:pt x="2579754" y="102200"/>
                  <a:pt x="2579754" y="102200"/>
                  <a:pt x="1319298" y="102200"/>
                </a:cubicBezTo>
                <a:cubicBezTo>
                  <a:pt x="1517916" y="34067"/>
                  <a:pt x="1731811" y="0"/>
                  <a:pt x="1949526" y="0"/>
                </a:cubicBezTo>
                <a:close/>
              </a:path>
            </a:pathLst>
          </a:custGeom>
          <a:gradFill flip="none" rotWithShape="1">
            <a:gsLst>
              <a:gs pos="0">
                <a:srgbClr val="00B0F0">
                  <a:alpha val="34000"/>
                </a:srgbClr>
              </a:gs>
              <a:gs pos="76000">
                <a:srgbClr val="00B0F0">
                  <a:alpha val="3000"/>
                </a:srgbClr>
              </a:gs>
            </a:gsLst>
            <a:lin ang="0" scaled="1"/>
          </a:gradFill>
        </p:spPr>
      </p:sp>
      <p:sp>
        <p:nvSpPr>
          <p:cNvPr id="14" name="Text 11"/>
          <p:cNvSpPr/>
          <p:nvPr/>
        </p:nvSpPr>
        <p:spPr>
          <a:xfrm rot="2100000">
            <a:off x="9042400" y="3636645"/>
            <a:ext cx="3905250" cy="39052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5" name="Shape 12"/>
          <p:cNvSpPr/>
          <p:nvPr/>
        </p:nvSpPr>
        <p:spPr>
          <a:xfrm rot="16680000">
            <a:off x="-121920" y="-71120"/>
            <a:ext cx="2160270" cy="1989455"/>
          </a:xfrm>
          <a:custGeom>
            <a:avLst/>
            <a:gdLst/>
            <a:ahLst/>
            <a:cxnLst/>
            <a:rect l="l" t="t" r="r" b="b"/>
            <a:pathLst>
              <a:path w="2160270" h="1989455">
                <a:moveTo>
                  <a:pt x="0" y="404000"/>
                </a:moveTo>
                <a:cubicBezTo>
                  <a:pt x="-4270" y="299551"/>
                  <a:pt x="25291" y="106748"/>
                  <a:pt x="30218" y="95252"/>
                </a:cubicBezTo>
                <a:lnTo>
                  <a:pt x="672683" y="0"/>
                </a:lnTo>
                <a:cubicBezTo>
                  <a:pt x="623742" y="90325"/>
                  <a:pt x="580057" y="311376"/>
                  <a:pt x="587283" y="404000"/>
                </a:cubicBezTo>
                <a:cubicBezTo>
                  <a:pt x="570204" y="964345"/>
                  <a:pt x="1083255" y="1415972"/>
                  <a:pt x="1585468" y="1402177"/>
                </a:cubicBezTo>
                <a:cubicBezTo>
                  <a:pt x="1754953" y="1415643"/>
                  <a:pt x="2006223" y="1319406"/>
                  <a:pt x="2070272" y="1276707"/>
                </a:cubicBezTo>
                <a:lnTo>
                  <a:pt x="2160270" y="1882050"/>
                </a:lnTo>
                <a:cubicBezTo>
                  <a:pt x="2022974" y="1946756"/>
                  <a:pt x="1709297" y="1997995"/>
                  <a:pt x="1585468" y="1989455"/>
                </a:cubicBezTo>
                <a:cubicBezTo>
                  <a:pt x="695675" y="2016717"/>
                  <a:pt x="-21678" y="1202147"/>
                  <a:pt x="0" y="404000"/>
                </a:cubicBezTo>
                <a:close/>
              </a:path>
            </a:pathLst>
          </a:custGeom>
          <a:gradFill flip="none" rotWithShape="1">
            <a:gsLst>
              <a:gs pos="0">
                <a:srgbClr val="00B0F0">
                  <a:alpha val="34000"/>
                </a:srgbClr>
              </a:gs>
              <a:gs pos="76000">
                <a:srgbClr val="00B0F0">
                  <a:alpha val="0"/>
                </a:srgbClr>
              </a:gs>
            </a:gsLst>
            <a:lin ang="16200000" scaled="1"/>
          </a:gradFill>
        </p:spPr>
      </p:sp>
      <p:sp>
        <p:nvSpPr>
          <p:cNvPr id="16" name="Text 13"/>
          <p:cNvSpPr/>
          <p:nvPr/>
        </p:nvSpPr>
        <p:spPr>
          <a:xfrm rot="16680000">
            <a:off x="-121920" y="-71120"/>
            <a:ext cx="2160270" cy="1989455"/>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7" name="Shape 14"/>
          <p:cNvSpPr/>
          <p:nvPr/>
        </p:nvSpPr>
        <p:spPr>
          <a:xfrm rot="17460000">
            <a:off x="10614660" y="325120"/>
            <a:ext cx="1136650" cy="1136650"/>
          </a:xfrm>
          <a:prstGeom prst="ellipse">
            <a:avLst/>
          </a:prstGeom>
          <a:gradFill flip="none" rotWithShape="1">
            <a:gsLst>
              <a:gs pos="0">
                <a:srgbClr val="00B0F0">
                  <a:alpha val="34000"/>
                </a:srgbClr>
              </a:gs>
              <a:gs pos="76000">
                <a:srgbClr val="00B0F0">
                  <a:alpha val="3000"/>
                </a:srgbClr>
              </a:gs>
            </a:gsLst>
            <a:lin ang="0" scaled="1"/>
          </a:gradFill>
        </p:spPr>
      </p:sp>
      <p:sp>
        <p:nvSpPr>
          <p:cNvPr id="18" name="Text 15"/>
          <p:cNvSpPr/>
          <p:nvPr/>
        </p:nvSpPr>
        <p:spPr>
          <a:xfrm rot="17460000">
            <a:off x="10614660" y="325120"/>
            <a:ext cx="1136650" cy="11366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9" name="Shape 16"/>
          <p:cNvSpPr/>
          <p:nvPr/>
        </p:nvSpPr>
        <p:spPr>
          <a:xfrm rot="17460000" flipH="1" flipV="1">
            <a:off x="811530" y="5401945"/>
            <a:ext cx="3069590" cy="3069590"/>
          </a:xfrm>
          <a:prstGeom prst="ellipse">
            <a:avLst/>
          </a:prstGeom>
          <a:gradFill flip="none" rotWithShape="1">
            <a:gsLst>
              <a:gs pos="0">
                <a:srgbClr val="00B0F0">
                  <a:alpha val="34000"/>
                </a:srgbClr>
              </a:gs>
              <a:gs pos="76000">
                <a:srgbClr val="00B0F0">
                  <a:alpha val="3000"/>
                </a:srgbClr>
              </a:gs>
            </a:gsLst>
            <a:lin ang="0" scaled="1"/>
          </a:gradFill>
        </p:spPr>
      </p:sp>
      <p:sp>
        <p:nvSpPr>
          <p:cNvPr id="20" name="Text 17"/>
          <p:cNvSpPr/>
          <p:nvPr/>
        </p:nvSpPr>
        <p:spPr>
          <a:xfrm rot="17460000">
            <a:off x="811530" y="5401945"/>
            <a:ext cx="3069590" cy="3069590"/>
          </a:xfrm>
          <a:prstGeom prst="rect">
            <a:avLst/>
          </a:prstGeom>
          <a:noFill/>
        </p:spPr>
        <p:txBody>
          <a:bodyPr wrap="square" lIns="45720" tIns="91440" rIns="91440" bIns="45720" rtlCol="0" anchor="t"/>
          <a:lstStyle/>
          <a:p>
            <a:pPr marL="0" indent="0">
              <a:lnSpc>
                <a:spcPct val="100000"/>
              </a:lnSpc>
              <a:buNone/>
            </a:pPr>
            <a:endParaRPr lang="en-US" sz="1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0" name="Shape 7"/>
          <p:cNvSpPr/>
          <p:nvPr/>
        </p:nvSpPr>
        <p:spPr>
          <a:xfrm>
            <a:off x="600709" y="1309369"/>
            <a:ext cx="11079021" cy="4814831"/>
          </a:xfrm>
          <a:prstGeom prst="rect">
            <a:avLst/>
          </a:prstGeom>
          <a:solidFill>
            <a:srgbClr val="000000">
              <a:alpha val="0"/>
            </a:srgbClr>
          </a:solidFill>
          <a:ln w="19050">
            <a:solidFill>
              <a:srgbClr val="004CC0"/>
            </a:solidFill>
            <a:prstDash val="solid"/>
          </a:ln>
        </p:spPr>
        <p:txBody>
          <a:bodyPr/>
          <a:lstStyle/>
          <a:p>
            <a:endParaRPr lang="zh-CN" altLang="en-US" dirty="0"/>
          </a:p>
        </p:txBody>
      </p:sp>
      <p:sp>
        <p:nvSpPr>
          <p:cNvPr id="14" name="Shape 11"/>
          <p:cNvSpPr/>
          <p:nvPr/>
        </p:nvSpPr>
        <p:spPr>
          <a:xfrm>
            <a:off x="680720" y="6346190"/>
            <a:ext cx="163338" cy="153035"/>
          </a:xfrm>
          <a:prstGeom prst="rect">
            <a:avLst/>
          </a:prstGeom>
          <a:solidFill>
            <a:srgbClr val="004CC0"/>
          </a:solidFill>
        </p:spPr>
      </p:sp>
      <p:sp>
        <p:nvSpPr>
          <p:cNvPr id="15" name="Text 12"/>
          <p:cNvSpPr/>
          <p:nvPr/>
        </p:nvSpPr>
        <p:spPr>
          <a:xfrm>
            <a:off x="680720"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6" name="Shape 13"/>
          <p:cNvSpPr/>
          <p:nvPr/>
        </p:nvSpPr>
        <p:spPr>
          <a:xfrm>
            <a:off x="954651" y="6346190"/>
            <a:ext cx="163338" cy="153035"/>
          </a:xfrm>
          <a:prstGeom prst="rect">
            <a:avLst/>
          </a:prstGeom>
          <a:solidFill>
            <a:srgbClr val="004CC0"/>
          </a:solidFill>
        </p:spPr>
      </p:sp>
      <p:sp>
        <p:nvSpPr>
          <p:cNvPr id="17" name="Text 14"/>
          <p:cNvSpPr/>
          <p:nvPr/>
        </p:nvSpPr>
        <p:spPr>
          <a:xfrm>
            <a:off x="954651"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8" name="Shape 15"/>
          <p:cNvSpPr/>
          <p:nvPr/>
        </p:nvSpPr>
        <p:spPr>
          <a:xfrm>
            <a:off x="1228582" y="6346190"/>
            <a:ext cx="163338" cy="153035"/>
          </a:xfrm>
          <a:prstGeom prst="rect">
            <a:avLst/>
          </a:prstGeom>
          <a:solidFill>
            <a:srgbClr val="004CC0"/>
          </a:solidFill>
        </p:spPr>
      </p:sp>
      <p:sp>
        <p:nvSpPr>
          <p:cNvPr id="19" name="Text 16"/>
          <p:cNvSpPr/>
          <p:nvPr/>
        </p:nvSpPr>
        <p:spPr>
          <a:xfrm>
            <a:off x="1228582"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0" name="Text 27"/>
          <p:cNvSpPr/>
          <p:nvPr/>
        </p:nvSpPr>
        <p:spPr>
          <a:xfrm>
            <a:off x="582930" y="211455"/>
            <a:ext cx="10151745" cy="584775"/>
          </a:xfrm>
          <a:prstGeom prst="rect">
            <a:avLst/>
          </a:prstGeom>
          <a:noFill/>
        </p:spPr>
        <p:txBody>
          <a:bodyPr wrap="square" lIns="91440" tIns="45720" rIns="91440" bIns="45720" rtlCol="0" anchor="t">
            <a:spAutoFit/>
          </a:bodyPr>
          <a:lstStyle/>
          <a:p>
            <a:r>
              <a:rPr lang="zh-CN" altLang="en-US" sz="3200" b="1" dirty="0">
                <a:latin typeface="黑体" panose="02010609060101010101" pitchFamily="49" charset="-122"/>
                <a:ea typeface="黑体" panose="02010609060101010101" pitchFamily="49" charset="-122"/>
              </a:rPr>
              <a:t>功能特点</a:t>
            </a:r>
            <a:r>
              <a:rPr lang="en-US" altLang="zh-CN" sz="3200" b="1" dirty="0">
                <a:latin typeface="黑体" panose="02010609060101010101" pitchFamily="49" charset="-122"/>
                <a:ea typeface="黑体" panose="02010609060101010101" pitchFamily="49" charset="-122"/>
              </a:rPr>
              <a:t>1</a:t>
            </a:r>
            <a:r>
              <a:rPr lang="zh-CN" altLang="en-US" sz="3200" b="1" dirty="0">
                <a:latin typeface="黑体" panose="02010609060101010101" pitchFamily="49" charset="-122"/>
                <a:ea typeface="黑体" panose="02010609060101010101" pitchFamily="49" charset="-122"/>
              </a:rPr>
              <a:t>：</a:t>
            </a:r>
            <a:r>
              <a:rPr lang="zh-CN" altLang="zh-CN" sz="3200" b="1" dirty="0">
                <a:latin typeface="黑体" panose="02010609060101010101" pitchFamily="49" charset="-122"/>
                <a:ea typeface="黑体" panose="02010609060101010101" pitchFamily="49" charset="-122"/>
              </a:rPr>
              <a:t>多端融合感知</a:t>
            </a:r>
            <a:endParaRPr lang="en-US" sz="3200" dirty="0">
              <a:latin typeface="黑体" panose="02010609060101010101" pitchFamily="49" charset="-122"/>
              <a:ea typeface="黑体" panose="02010609060101010101" pitchFamily="49" charset="-122"/>
            </a:endParaRPr>
          </a:p>
        </p:txBody>
      </p:sp>
      <p:pic>
        <p:nvPicPr>
          <p:cNvPr id="21" name="图片 20"/>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4537563" y="1709567"/>
            <a:ext cx="7142167" cy="4123373"/>
          </a:xfrm>
          <a:prstGeom prst="rect">
            <a:avLst/>
          </a:prstGeom>
          <a:noFill/>
          <a:ln>
            <a:noFill/>
          </a:ln>
        </p:spPr>
      </p:pic>
      <p:sp>
        <p:nvSpPr>
          <p:cNvPr id="22" name="文本框 21"/>
          <p:cNvSpPr txBox="1"/>
          <p:nvPr/>
        </p:nvSpPr>
        <p:spPr>
          <a:xfrm>
            <a:off x="891803" y="2497062"/>
            <a:ext cx="3518832" cy="1881284"/>
          </a:xfrm>
          <a:prstGeom prst="rect">
            <a:avLst/>
          </a:prstGeom>
          <a:noFill/>
        </p:spPr>
        <p:txBody>
          <a:bodyPr wrap="square" rtlCol="0">
            <a:spAutoFit/>
          </a:bodyPr>
          <a:lstStyle/>
          <a:p>
            <a:pPr>
              <a:lnSpc>
                <a:spcPct val="150000"/>
              </a:lnSpc>
            </a:pPr>
            <a:r>
              <a:rPr lang="en-US" altLang="zh-CN" sz="1600" dirty="0">
                <a:latin typeface="黑体" panose="02010609060101010101" pitchFamily="49" charset="-122"/>
                <a:ea typeface="黑体" panose="02010609060101010101" pitchFamily="49" charset="-122"/>
              </a:rPr>
              <a:t>    </a:t>
            </a:r>
            <a:r>
              <a:rPr lang="zh-CN" altLang="zh-CN" sz="1600" dirty="0">
                <a:latin typeface="黑体" panose="02010609060101010101" pitchFamily="49" charset="-122"/>
                <a:ea typeface="黑体" panose="02010609060101010101" pitchFamily="49" charset="-122"/>
              </a:rPr>
              <a:t>城市应急单元综合管理</a:t>
            </a:r>
            <a:r>
              <a:rPr lang="en-US" altLang="zh-CN" sz="1600" dirty="0" err="1">
                <a:latin typeface="黑体" panose="02010609060101010101" pitchFamily="49" charset="-122"/>
                <a:ea typeface="黑体" panose="02010609060101010101" pitchFamily="49" charset="-122"/>
                <a:cs typeface="MiSans" panose="00000500000000000000" pitchFamily="34" charset="-120"/>
              </a:rPr>
              <a:t>方案</a:t>
            </a:r>
            <a:r>
              <a:rPr lang="zh-CN" altLang="en-US" sz="1600" dirty="0">
                <a:latin typeface="黑体" panose="02010609060101010101" pitchFamily="49" charset="-122"/>
                <a:ea typeface="黑体" panose="02010609060101010101" pitchFamily="49" charset="-122"/>
                <a:cs typeface="MiSans" panose="00000500000000000000" pitchFamily="34" charset="-120"/>
              </a:rPr>
              <a:t>不仅支持一键报警面板、立柱的接入，同时可支持多种传感器、</a:t>
            </a:r>
            <a:r>
              <a:rPr lang="en-US" altLang="zh-CN" sz="1600" dirty="0">
                <a:latin typeface="黑体" panose="02010609060101010101" pitchFamily="49" charset="-122"/>
                <a:ea typeface="黑体" panose="02010609060101010101" pitchFamily="49" charset="-122"/>
                <a:cs typeface="MiSans" panose="00000500000000000000" pitchFamily="34" charset="-120"/>
              </a:rPr>
              <a:t>AI</a:t>
            </a:r>
            <a:r>
              <a:rPr lang="zh-CN" altLang="en-US" sz="1600" dirty="0">
                <a:latin typeface="黑体" panose="02010609060101010101" pitchFamily="49" charset="-122"/>
                <a:ea typeface="黑体" panose="02010609060101010101" pitchFamily="49" charset="-122"/>
                <a:cs typeface="MiSans" panose="00000500000000000000" pitchFamily="34" charset="-120"/>
              </a:rPr>
              <a:t>算法的接入，为多种敏感场景提供自动报警方案，拜托单靠人力报警的依赖</a:t>
            </a:r>
            <a:r>
              <a:rPr lang="zh-CN" altLang="en-US" sz="1600" dirty="0">
                <a:latin typeface="黑体" panose="02010609060101010101" pitchFamily="49" charset="-122"/>
                <a:ea typeface="黑体" panose="02010609060101010101" pitchFamily="49" charset="-122"/>
              </a:rPr>
              <a:t>。</a:t>
            </a:r>
            <a:endParaRPr lang="zh-CN" altLang="en-US" sz="1600" dirty="0">
              <a:latin typeface="黑体" panose="02010609060101010101" pitchFamily="49" charset="-122"/>
              <a:ea typeface="黑体" panose="02010609060101010101" pitchFamily="49"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4" name="Shape 11"/>
          <p:cNvSpPr/>
          <p:nvPr/>
        </p:nvSpPr>
        <p:spPr>
          <a:xfrm>
            <a:off x="680720" y="6346190"/>
            <a:ext cx="163338" cy="153035"/>
          </a:xfrm>
          <a:prstGeom prst="rect">
            <a:avLst/>
          </a:prstGeom>
          <a:solidFill>
            <a:srgbClr val="004CC0"/>
          </a:solidFill>
        </p:spPr>
      </p:sp>
      <p:sp>
        <p:nvSpPr>
          <p:cNvPr id="15" name="Text 12"/>
          <p:cNvSpPr/>
          <p:nvPr/>
        </p:nvSpPr>
        <p:spPr>
          <a:xfrm>
            <a:off x="680720"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6" name="Shape 13"/>
          <p:cNvSpPr/>
          <p:nvPr/>
        </p:nvSpPr>
        <p:spPr>
          <a:xfrm>
            <a:off x="954651" y="6346190"/>
            <a:ext cx="163338" cy="153035"/>
          </a:xfrm>
          <a:prstGeom prst="rect">
            <a:avLst/>
          </a:prstGeom>
          <a:solidFill>
            <a:srgbClr val="004CC0"/>
          </a:solidFill>
        </p:spPr>
      </p:sp>
      <p:sp>
        <p:nvSpPr>
          <p:cNvPr id="17" name="Text 14"/>
          <p:cNvSpPr/>
          <p:nvPr/>
        </p:nvSpPr>
        <p:spPr>
          <a:xfrm>
            <a:off x="954651"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8" name="Shape 15"/>
          <p:cNvSpPr/>
          <p:nvPr/>
        </p:nvSpPr>
        <p:spPr>
          <a:xfrm>
            <a:off x="1228582" y="6346190"/>
            <a:ext cx="163338" cy="153035"/>
          </a:xfrm>
          <a:prstGeom prst="rect">
            <a:avLst/>
          </a:prstGeom>
          <a:solidFill>
            <a:srgbClr val="004CC0"/>
          </a:solidFill>
        </p:spPr>
      </p:sp>
      <p:sp>
        <p:nvSpPr>
          <p:cNvPr id="19" name="Text 16"/>
          <p:cNvSpPr/>
          <p:nvPr/>
        </p:nvSpPr>
        <p:spPr>
          <a:xfrm>
            <a:off x="1228582"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0" name="Text 27"/>
          <p:cNvSpPr/>
          <p:nvPr/>
        </p:nvSpPr>
        <p:spPr>
          <a:xfrm>
            <a:off x="582930" y="211455"/>
            <a:ext cx="10151745" cy="584775"/>
          </a:xfrm>
          <a:prstGeom prst="rect">
            <a:avLst/>
          </a:prstGeom>
          <a:noFill/>
        </p:spPr>
        <p:txBody>
          <a:bodyPr wrap="square" lIns="91440" tIns="45720" rIns="91440" bIns="45720" rtlCol="0" anchor="t">
            <a:spAutoFit/>
          </a:bodyPr>
          <a:lstStyle/>
          <a:p>
            <a:r>
              <a:rPr lang="zh-CN" altLang="en-US" sz="3200" b="1" dirty="0">
                <a:latin typeface="黑体" panose="02010609060101010101" pitchFamily="49" charset="-122"/>
                <a:ea typeface="黑体" panose="02010609060101010101" pitchFamily="49" charset="-122"/>
              </a:rPr>
              <a:t>功能特点</a:t>
            </a:r>
            <a:r>
              <a:rPr lang="en-US" altLang="zh-CN" sz="3200" b="1" dirty="0">
                <a:latin typeface="黑体" panose="02010609060101010101" pitchFamily="49" charset="-122"/>
                <a:ea typeface="黑体" panose="02010609060101010101" pitchFamily="49" charset="-122"/>
              </a:rPr>
              <a:t>2</a:t>
            </a:r>
            <a:r>
              <a:rPr lang="zh-CN" altLang="en-US" sz="3200" b="1" dirty="0">
                <a:latin typeface="黑体" panose="02010609060101010101" pitchFamily="49" charset="-122"/>
                <a:ea typeface="黑体" panose="02010609060101010101" pitchFamily="49" charset="-122"/>
              </a:rPr>
              <a:t>：</a:t>
            </a:r>
            <a:r>
              <a:rPr lang="zh-CN" altLang="zh-CN" sz="3200" b="1" dirty="0">
                <a:latin typeface="黑体" panose="02010609060101010101" pitchFamily="49" charset="-122"/>
                <a:ea typeface="黑体" panose="02010609060101010101" pitchFamily="49" charset="-122"/>
              </a:rPr>
              <a:t>多方联合指挥</a:t>
            </a:r>
            <a:endParaRPr lang="en-US" sz="3200" b="1" dirty="0">
              <a:latin typeface="黑体" panose="02010609060101010101" pitchFamily="49" charset="-122"/>
              <a:ea typeface="黑体" panose="02010609060101010101" pitchFamily="49" charset="-122"/>
            </a:endParaRPr>
          </a:p>
        </p:txBody>
      </p:sp>
      <p:pic>
        <p:nvPicPr>
          <p:cNvPr id="7" name="picture 1138"/>
          <p:cNvPicPr>
            <a:picLocks noChangeAspect="1"/>
          </p:cNvPicPr>
          <p:nvPr/>
        </p:nvPicPr>
        <p:blipFill>
          <a:blip r:embed="rId1"/>
          <a:stretch>
            <a:fillRect/>
          </a:stretch>
        </p:blipFill>
        <p:spPr>
          <a:xfrm>
            <a:off x="6881353" y="4353682"/>
            <a:ext cx="838734" cy="1330801"/>
          </a:xfrm>
          <a:prstGeom prst="rect">
            <a:avLst/>
          </a:prstGeom>
        </p:spPr>
      </p:pic>
      <p:grpSp>
        <p:nvGrpSpPr>
          <p:cNvPr id="8" name="组合 7"/>
          <p:cNvGrpSpPr/>
          <p:nvPr/>
        </p:nvGrpSpPr>
        <p:grpSpPr>
          <a:xfrm>
            <a:off x="7325869" y="2583294"/>
            <a:ext cx="3904017" cy="2948296"/>
            <a:chOff x="1607271" y="2334122"/>
            <a:chExt cx="5153152" cy="4068826"/>
          </a:xfrm>
        </p:grpSpPr>
        <p:sp>
          <p:nvSpPr>
            <p:cNvPr id="9" name="云形 8"/>
            <p:cNvSpPr/>
            <p:nvPr/>
          </p:nvSpPr>
          <p:spPr>
            <a:xfrm>
              <a:off x="2628900" y="2961893"/>
              <a:ext cx="3383280" cy="1115568"/>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altLang="zh-CN" dirty="0"/>
                <a:t>5G-Volte</a:t>
              </a:r>
              <a:endParaRPr lang="zh-CN" altLang="en-US" dirty="0"/>
            </a:p>
          </p:txBody>
        </p:sp>
        <p:sp>
          <p:nvSpPr>
            <p:cNvPr id="11" name="文本框 10"/>
            <p:cNvSpPr txBox="1"/>
            <p:nvPr/>
          </p:nvSpPr>
          <p:spPr>
            <a:xfrm>
              <a:off x="2294001" y="2334122"/>
              <a:ext cx="4053079" cy="508276"/>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altLang="zh-CN" dirty="0"/>
                <a:t>IMS</a:t>
              </a:r>
              <a:r>
                <a:rPr lang="zh-CN" altLang="en-US" dirty="0"/>
                <a:t>紧急音视频会议系统</a:t>
              </a:r>
              <a:endParaRPr lang="zh-CN" altLang="en-US" dirty="0"/>
            </a:p>
          </p:txBody>
        </p:sp>
        <p:cxnSp>
          <p:nvCxnSpPr>
            <p:cNvPr id="12" name="直接连接符 11"/>
            <p:cNvCxnSpPr>
              <a:stCxn id="11" idx="2"/>
              <a:endCxn id="9" idx="3"/>
            </p:cNvCxnSpPr>
            <p:nvPr/>
          </p:nvCxnSpPr>
          <p:spPr>
            <a:xfrm>
              <a:off x="4320540" y="2842069"/>
              <a:ext cx="0" cy="184031"/>
            </a:xfrm>
            <a:prstGeom prst="line">
              <a:avLst/>
            </a:prstGeom>
            <a:ln w="38100">
              <a:solidFill>
                <a:schemeClr val="accent1"/>
              </a:solidFill>
            </a:ln>
          </p:spPr>
          <p:style>
            <a:lnRef idx="1">
              <a:schemeClr val="dk1"/>
            </a:lnRef>
            <a:fillRef idx="0">
              <a:schemeClr val="dk1"/>
            </a:fillRef>
            <a:effectRef idx="0">
              <a:schemeClr val="dk1"/>
            </a:effectRef>
            <a:fontRef idx="minor">
              <a:schemeClr val="tx1"/>
            </a:fontRef>
          </p:style>
        </p:cxnSp>
        <p:pic>
          <p:nvPicPr>
            <p:cNvPr id="20" name="图片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28900" y="4338302"/>
              <a:ext cx="1258867" cy="1888762"/>
            </a:xfrm>
            <a:prstGeom prst="rect">
              <a:avLst/>
            </a:prstGeom>
          </p:spPr>
        </p:pic>
        <p:pic>
          <p:nvPicPr>
            <p:cNvPr id="21" name="图片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83516" y="4338302"/>
              <a:ext cx="1258867" cy="1888762"/>
            </a:xfrm>
            <a:prstGeom prst="rect">
              <a:avLst/>
            </a:prstGeom>
          </p:spPr>
        </p:pic>
        <p:pic>
          <p:nvPicPr>
            <p:cNvPr id="22" name="图片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1556" y="4338302"/>
              <a:ext cx="1258867" cy="1888762"/>
            </a:xfrm>
            <a:prstGeom prst="rect">
              <a:avLst/>
            </a:prstGeom>
          </p:spPr>
        </p:pic>
        <p:cxnSp>
          <p:nvCxnSpPr>
            <p:cNvPr id="23" name="直接连接符 22"/>
            <p:cNvCxnSpPr>
              <a:stCxn id="9" idx="1"/>
            </p:cNvCxnSpPr>
            <p:nvPr/>
          </p:nvCxnSpPr>
          <p:spPr>
            <a:xfrm flipH="1">
              <a:off x="1607271" y="4076273"/>
              <a:ext cx="2713269" cy="76852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9" idx="1"/>
            </p:cNvCxnSpPr>
            <p:nvPr/>
          </p:nvCxnSpPr>
          <p:spPr>
            <a:xfrm flipH="1">
              <a:off x="3273552" y="4076273"/>
              <a:ext cx="1046988" cy="64203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9" idx="1"/>
            </p:cNvCxnSpPr>
            <p:nvPr/>
          </p:nvCxnSpPr>
          <p:spPr>
            <a:xfrm>
              <a:off x="4320540" y="4076273"/>
              <a:ext cx="370332" cy="56887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9" idx="1"/>
            </p:cNvCxnSpPr>
            <p:nvPr/>
          </p:nvCxnSpPr>
          <p:spPr>
            <a:xfrm>
              <a:off x="4320540" y="4076273"/>
              <a:ext cx="1787652" cy="64203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3721608" y="5157216"/>
              <a:ext cx="598932" cy="369332"/>
            </a:xfrm>
            <a:prstGeom prst="rect">
              <a:avLst/>
            </a:prstGeom>
            <a:noFill/>
          </p:spPr>
          <p:txBody>
            <a:bodyPr wrap="square" rtlCol="0">
              <a:spAutoFit/>
            </a:bodyPr>
            <a:lstStyle/>
            <a:p>
              <a:r>
                <a:rPr lang="en-US" altLang="zh-CN" dirty="0"/>
                <a:t>…</a:t>
              </a:r>
              <a:endParaRPr lang="zh-CN" altLang="en-US" dirty="0"/>
            </a:p>
          </p:txBody>
        </p:sp>
        <p:sp>
          <p:nvSpPr>
            <p:cNvPr id="28" name="文本框 27"/>
            <p:cNvSpPr txBox="1"/>
            <p:nvPr/>
          </p:nvSpPr>
          <p:spPr>
            <a:xfrm>
              <a:off x="5173218" y="5157216"/>
              <a:ext cx="598932" cy="369332"/>
            </a:xfrm>
            <a:prstGeom prst="rect">
              <a:avLst/>
            </a:prstGeom>
            <a:noFill/>
          </p:spPr>
          <p:txBody>
            <a:bodyPr wrap="square" rtlCol="0">
              <a:spAutoFit/>
            </a:bodyPr>
            <a:lstStyle/>
            <a:p>
              <a:r>
                <a:rPr lang="en-US" altLang="zh-CN" dirty="0"/>
                <a:t>…</a:t>
              </a:r>
              <a:endParaRPr lang="zh-CN" altLang="en-US" dirty="0"/>
            </a:p>
          </p:txBody>
        </p:sp>
        <p:sp>
          <p:nvSpPr>
            <p:cNvPr id="29" name="文本框 28"/>
            <p:cNvSpPr txBox="1"/>
            <p:nvPr/>
          </p:nvSpPr>
          <p:spPr>
            <a:xfrm>
              <a:off x="2725305" y="6033616"/>
              <a:ext cx="1092708" cy="369332"/>
            </a:xfrm>
            <a:prstGeom prst="rect">
              <a:avLst/>
            </a:prstGeom>
            <a:noFill/>
          </p:spPr>
          <p:txBody>
            <a:bodyPr wrap="square" rtlCol="0">
              <a:spAutoFit/>
            </a:bodyPr>
            <a:lstStyle/>
            <a:p>
              <a:pPr algn="ctr"/>
              <a:r>
                <a:rPr lang="zh-CN" altLang="en-US" dirty="0"/>
                <a:t>电信</a:t>
              </a:r>
              <a:endParaRPr lang="zh-CN" altLang="en-US" dirty="0"/>
            </a:p>
          </p:txBody>
        </p:sp>
        <p:sp>
          <p:nvSpPr>
            <p:cNvPr id="31" name="文本框 30"/>
            <p:cNvSpPr txBox="1"/>
            <p:nvPr/>
          </p:nvSpPr>
          <p:spPr>
            <a:xfrm>
              <a:off x="4136059" y="6023324"/>
              <a:ext cx="1092708" cy="369332"/>
            </a:xfrm>
            <a:prstGeom prst="rect">
              <a:avLst/>
            </a:prstGeom>
            <a:noFill/>
          </p:spPr>
          <p:txBody>
            <a:bodyPr wrap="square" rtlCol="0">
              <a:spAutoFit/>
            </a:bodyPr>
            <a:lstStyle/>
            <a:p>
              <a:pPr algn="ctr"/>
              <a:r>
                <a:rPr lang="zh-CN" altLang="en-US" dirty="0"/>
                <a:t>移动</a:t>
              </a:r>
              <a:endParaRPr lang="zh-CN" altLang="en-US" dirty="0"/>
            </a:p>
          </p:txBody>
        </p:sp>
        <p:sp>
          <p:nvSpPr>
            <p:cNvPr id="32" name="文本框 31"/>
            <p:cNvSpPr txBox="1"/>
            <p:nvPr/>
          </p:nvSpPr>
          <p:spPr>
            <a:xfrm>
              <a:off x="5580255" y="6033616"/>
              <a:ext cx="1092708" cy="369332"/>
            </a:xfrm>
            <a:prstGeom prst="rect">
              <a:avLst/>
            </a:prstGeom>
            <a:noFill/>
          </p:spPr>
          <p:txBody>
            <a:bodyPr wrap="square" rtlCol="0">
              <a:spAutoFit/>
            </a:bodyPr>
            <a:lstStyle/>
            <a:p>
              <a:pPr algn="ctr"/>
              <a:r>
                <a:rPr lang="zh-CN" altLang="en-US" dirty="0"/>
                <a:t>联通</a:t>
              </a:r>
              <a:endParaRPr lang="zh-CN" altLang="en-US" dirty="0"/>
            </a:p>
          </p:txBody>
        </p:sp>
      </p:grpSp>
      <p:sp>
        <p:nvSpPr>
          <p:cNvPr id="35" name="云形 34"/>
          <p:cNvSpPr/>
          <p:nvPr/>
        </p:nvSpPr>
        <p:spPr>
          <a:xfrm>
            <a:off x="8134008" y="1516385"/>
            <a:ext cx="2563165" cy="808347"/>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altLang="zh-CN" b="1" dirty="0"/>
              <a:t>C</a:t>
            </a:r>
            <a:r>
              <a:rPr lang="en-US" altLang="zh-CN" b="1" dirty="0"/>
              <a:t>SCMP</a:t>
            </a:r>
            <a:endParaRPr lang="zh-CN" altLang="en-US" dirty="0"/>
          </a:p>
        </p:txBody>
      </p:sp>
      <p:cxnSp>
        <p:nvCxnSpPr>
          <p:cNvPr id="38" name="直接连接符 37"/>
          <p:cNvCxnSpPr/>
          <p:nvPr/>
        </p:nvCxnSpPr>
        <p:spPr>
          <a:xfrm>
            <a:off x="9290862" y="2324732"/>
            <a:ext cx="0" cy="295523"/>
          </a:xfrm>
          <a:prstGeom prst="line">
            <a:avLst/>
          </a:prstGeom>
          <a:ln w="38100">
            <a:solidFill>
              <a:schemeClr val="accent1"/>
            </a:solidFill>
          </a:ln>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flipH="1">
            <a:off x="6037865" y="2015298"/>
            <a:ext cx="2197542" cy="548938"/>
          </a:xfrm>
          <a:prstGeom prst="line">
            <a:avLst/>
          </a:prstGeom>
          <a:ln w="38100">
            <a:solidFill>
              <a:schemeClr val="accent1"/>
            </a:solidFill>
          </a:ln>
        </p:spPr>
        <p:style>
          <a:lnRef idx="1">
            <a:schemeClr val="dk1"/>
          </a:lnRef>
          <a:fillRef idx="0">
            <a:schemeClr val="dk1"/>
          </a:fillRef>
          <a:effectRef idx="0">
            <a:schemeClr val="dk1"/>
          </a:effectRef>
          <a:fontRef idx="minor">
            <a:schemeClr val="tx1"/>
          </a:fontRef>
        </p:style>
      </p:cxnSp>
      <p:cxnSp>
        <p:nvCxnSpPr>
          <p:cNvPr id="43" name="直接连接符 42"/>
          <p:cNvCxnSpPr/>
          <p:nvPr/>
        </p:nvCxnSpPr>
        <p:spPr>
          <a:xfrm flipH="1">
            <a:off x="4909936" y="3844894"/>
            <a:ext cx="17780" cy="688975"/>
          </a:xfrm>
          <a:prstGeom prst="line">
            <a:avLst/>
          </a:prstGeom>
          <a:ln w="38100">
            <a:solidFill>
              <a:schemeClr val="accent1"/>
            </a:solidFill>
          </a:ln>
        </p:spPr>
        <p:style>
          <a:lnRef idx="1">
            <a:schemeClr val="dk1"/>
          </a:lnRef>
          <a:fillRef idx="0">
            <a:schemeClr val="dk1"/>
          </a:fillRef>
          <a:effectRef idx="0">
            <a:schemeClr val="dk1"/>
          </a:effectRef>
          <a:fontRef idx="minor">
            <a:schemeClr val="tx1"/>
          </a:fontRef>
        </p:style>
      </p:cxnSp>
      <p:pic>
        <p:nvPicPr>
          <p:cNvPr id="2050" name="Picture 2" descr="微信网页版下载_微信网页版免费下载[电脑版]-下载之家"/>
          <p:cNvPicPr>
            <a:picLocks noChangeAspect="1" noChangeArrowheads="1"/>
          </p:cNvPicPr>
          <p:nvPr/>
        </p:nvPicPr>
        <p:blipFill rotWithShape="1">
          <a:blip r:embed="rId3">
            <a:extLst>
              <a:ext uri="{28A0092B-C50C-407E-A947-70E740481C1C}">
                <a14:useLocalDpi xmlns:a14="http://schemas.microsoft.com/office/drawing/2010/main" val="0"/>
              </a:ext>
            </a:extLst>
          </a:blip>
          <a:srcRect l="24150" t="17617" r="20333" b="19732"/>
          <a:stretch>
            <a:fillRect/>
          </a:stretch>
        </p:blipFill>
        <p:spPr bwMode="auto">
          <a:xfrm>
            <a:off x="4108051" y="4905583"/>
            <a:ext cx="873005" cy="6542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9641" y="4760041"/>
            <a:ext cx="838200" cy="838200"/>
          </a:xfrm>
          <a:prstGeom prst="rect">
            <a:avLst/>
          </a:prstGeom>
          <a:noFill/>
          <a:extLst>
            <a:ext uri="{909E8E84-426E-40DD-AFC4-6F175D3DCCD1}">
              <a14:hiddenFill xmlns:a14="http://schemas.microsoft.com/office/drawing/2010/main">
                <a:solidFill>
                  <a:srgbClr val="FFFFFF"/>
                </a:solidFill>
              </a14:hiddenFill>
            </a:ext>
          </a:extLst>
        </p:spPr>
      </p:pic>
      <p:sp>
        <p:nvSpPr>
          <p:cNvPr id="48" name="文本框 47"/>
          <p:cNvSpPr txBox="1"/>
          <p:nvPr/>
        </p:nvSpPr>
        <p:spPr>
          <a:xfrm>
            <a:off x="3712210" y="4174490"/>
            <a:ext cx="2401570" cy="36830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zh-CN" altLang="en-US" dirty="0"/>
              <a:t>平台端统筹</a:t>
            </a:r>
            <a:r>
              <a:rPr lang="zh-CN" altLang="en-US" dirty="0"/>
              <a:t>扩展通信</a:t>
            </a:r>
            <a:endParaRPr lang="zh-CN" altLang="en-US" dirty="0"/>
          </a:p>
        </p:txBody>
      </p:sp>
      <p:sp>
        <p:nvSpPr>
          <p:cNvPr id="49" name="文本框 48"/>
          <p:cNvSpPr txBox="1"/>
          <p:nvPr/>
        </p:nvSpPr>
        <p:spPr>
          <a:xfrm>
            <a:off x="6673850" y="2015490"/>
            <a:ext cx="1418590" cy="36830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altLang="zh-CN" dirty="0"/>
              <a:t>WEB</a:t>
            </a:r>
            <a:r>
              <a:rPr lang="zh-CN" altLang="en-US" dirty="0"/>
              <a:t>端值守</a:t>
            </a:r>
            <a:endParaRPr lang="zh-CN" altLang="en-US" dirty="0"/>
          </a:p>
        </p:txBody>
      </p:sp>
      <p:pic>
        <p:nvPicPr>
          <p:cNvPr id="1032" name="Picture 8" descr="[阿里官方]通用OCR文字识别/图像识别/图片识别_API专区_云市场-阿里云"/>
          <p:cNvPicPr>
            <a:picLocks noChangeAspect="1" noChangeArrowheads="1"/>
          </p:cNvPicPr>
          <p:nvPr/>
        </p:nvPicPr>
        <p:blipFill rotWithShape="1">
          <a:blip r:embed="rId5">
            <a:extLst>
              <a:ext uri="{28A0092B-C50C-407E-A947-70E740481C1C}">
                <a14:useLocalDpi xmlns:a14="http://schemas.microsoft.com/office/drawing/2010/main" val="0"/>
              </a:ext>
            </a:extLst>
          </a:blip>
          <a:srcRect t="29322" b="33030"/>
          <a:stretch>
            <a:fillRect/>
          </a:stretch>
        </p:blipFill>
        <p:spPr bwMode="auto">
          <a:xfrm>
            <a:off x="5116956" y="4944004"/>
            <a:ext cx="1597469" cy="601424"/>
          </a:xfrm>
          <a:prstGeom prst="rect">
            <a:avLst/>
          </a:prstGeom>
          <a:noFill/>
          <a:extLst>
            <a:ext uri="{909E8E84-426E-40DD-AFC4-6F175D3DCCD1}">
              <a14:hiddenFill xmlns:a14="http://schemas.microsoft.com/office/drawing/2010/main">
                <a:solidFill>
                  <a:srgbClr val="FFFFFF"/>
                </a:solidFill>
              </a14:hiddenFill>
            </a:ext>
          </a:extLst>
        </p:spPr>
      </p:pic>
      <p:cxnSp>
        <p:nvCxnSpPr>
          <p:cNvPr id="51" name="直接连接符 50"/>
          <p:cNvCxnSpPr/>
          <p:nvPr/>
        </p:nvCxnSpPr>
        <p:spPr>
          <a:xfrm>
            <a:off x="4954108" y="4535498"/>
            <a:ext cx="669688" cy="49216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3667147" y="4534218"/>
            <a:ext cx="1201157" cy="39441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a:off x="4694957" y="4526534"/>
            <a:ext cx="219451" cy="478075"/>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3190875" y="1089660"/>
            <a:ext cx="3411220" cy="3211830"/>
            <a:chOff x="2626" y="1927"/>
            <a:chExt cx="5372" cy="5058"/>
          </a:xfrm>
        </p:grpSpPr>
        <p:pic>
          <p:nvPicPr>
            <p:cNvPr id="41" name="图片 40" descr="3b32313630313538343bcfd4cabec6f7"/>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626" y="1927"/>
              <a:ext cx="5373" cy="5059"/>
            </a:xfrm>
            <a:prstGeom prst="rect">
              <a:avLst/>
            </a:prstGeom>
          </p:spPr>
        </p:pic>
        <p:pic>
          <p:nvPicPr>
            <p:cNvPr id="13" name="图片 12"/>
            <p:cNvPicPr>
              <a:picLocks noChangeAspect="1"/>
            </p:cNvPicPr>
            <p:nvPr/>
          </p:nvPicPr>
          <p:blipFill>
            <a:blip r:embed="rId8"/>
            <a:stretch>
              <a:fillRect/>
            </a:stretch>
          </p:blipFill>
          <p:spPr>
            <a:xfrm>
              <a:off x="2723" y="2649"/>
              <a:ext cx="5168" cy="2799"/>
            </a:xfrm>
            <a:prstGeom prst="rect">
              <a:avLst/>
            </a:prstGeom>
          </p:spPr>
        </p:pic>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0" name="Shape 7"/>
          <p:cNvSpPr/>
          <p:nvPr/>
        </p:nvSpPr>
        <p:spPr>
          <a:xfrm>
            <a:off x="600709" y="1309369"/>
            <a:ext cx="11079021" cy="4814831"/>
          </a:xfrm>
          <a:prstGeom prst="rect">
            <a:avLst/>
          </a:prstGeom>
          <a:solidFill>
            <a:srgbClr val="000000">
              <a:alpha val="0"/>
            </a:srgbClr>
          </a:solidFill>
          <a:ln w="19050">
            <a:solidFill>
              <a:srgbClr val="004CC0"/>
            </a:solidFill>
            <a:prstDash val="solid"/>
          </a:ln>
        </p:spPr>
        <p:txBody>
          <a:bodyPr/>
          <a:lstStyle/>
          <a:p>
            <a:endParaRPr lang="zh-CN" altLang="en-US" dirty="0"/>
          </a:p>
        </p:txBody>
      </p:sp>
      <p:sp>
        <p:nvSpPr>
          <p:cNvPr id="14" name="Shape 11"/>
          <p:cNvSpPr/>
          <p:nvPr/>
        </p:nvSpPr>
        <p:spPr>
          <a:xfrm>
            <a:off x="680720" y="6346190"/>
            <a:ext cx="163338" cy="153035"/>
          </a:xfrm>
          <a:prstGeom prst="rect">
            <a:avLst/>
          </a:prstGeom>
          <a:solidFill>
            <a:srgbClr val="004CC0"/>
          </a:solidFill>
        </p:spPr>
      </p:sp>
      <p:sp>
        <p:nvSpPr>
          <p:cNvPr id="15" name="Text 12"/>
          <p:cNvSpPr/>
          <p:nvPr/>
        </p:nvSpPr>
        <p:spPr>
          <a:xfrm>
            <a:off x="680720"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6" name="Shape 13"/>
          <p:cNvSpPr/>
          <p:nvPr/>
        </p:nvSpPr>
        <p:spPr>
          <a:xfrm>
            <a:off x="954651" y="6346190"/>
            <a:ext cx="163338" cy="153035"/>
          </a:xfrm>
          <a:prstGeom prst="rect">
            <a:avLst/>
          </a:prstGeom>
          <a:solidFill>
            <a:srgbClr val="004CC0"/>
          </a:solidFill>
        </p:spPr>
      </p:sp>
      <p:sp>
        <p:nvSpPr>
          <p:cNvPr id="17" name="Text 14"/>
          <p:cNvSpPr/>
          <p:nvPr/>
        </p:nvSpPr>
        <p:spPr>
          <a:xfrm>
            <a:off x="954651"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8" name="Shape 15"/>
          <p:cNvSpPr/>
          <p:nvPr/>
        </p:nvSpPr>
        <p:spPr>
          <a:xfrm>
            <a:off x="1228582" y="6346190"/>
            <a:ext cx="163338" cy="153035"/>
          </a:xfrm>
          <a:prstGeom prst="rect">
            <a:avLst/>
          </a:prstGeom>
          <a:solidFill>
            <a:srgbClr val="004CC0"/>
          </a:solidFill>
        </p:spPr>
      </p:sp>
      <p:sp>
        <p:nvSpPr>
          <p:cNvPr id="19" name="Text 16"/>
          <p:cNvSpPr/>
          <p:nvPr/>
        </p:nvSpPr>
        <p:spPr>
          <a:xfrm>
            <a:off x="1228582" y="6346190"/>
            <a:ext cx="163338" cy="15303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0" name="Text 27"/>
          <p:cNvSpPr/>
          <p:nvPr/>
        </p:nvSpPr>
        <p:spPr>
          <a:xfrm>
            <a:off x="582930" y="211455"/>
            <a:ext cx="10151745" cy="584775"/>
          </a:xfrm>
          <a:prstGeom prst="rect">
            <a:avLst/>
          </a:prstGeom>
          <a:noFill/>
        </p:spPr>
        <p:txBody>
          <a:bodyPr wrap="square" lIns="91440" tIns="45720" rIns="91440" bIns="45720" rtlCol="0" anchor="t">
            <a:spAutoFit/>
          </a:bodyPr>
          <a:lstStyle/>
          <a:p>
            <a:r>
              <a:rPr lang="zh-CN" altLang="en-US" sz="3200" b="1" dirty="0">
                <a:latin typeface="黑体" panose="02010609060101010101" pitchFamily="49" charset="-122"/>
                <a:ea typeface="黑体" panose="02010609060101010101" pitchFamily="49" charset="-122"/>
              </a:rPr>
              <a:t>功能特点</a:t>
            </a:r>
            <a:r>
              <a:rPr lang="en-US" altLang="zh-CN" sz="3200" b="1" dirty="0">
                <a:latin typeface="黑体" panose="02010609060101010101" pitchFamily="49" charset="-122"/>
                <a:ea typeface="黑体" panose="02010609060101010101" pitchFamily="49" charset="-122"/>
              </a:rPr>
              <a:t>3</a:t>
            </a:r>
            <a:r>
              <a:rPr lang="zh-CN" altLang="en-US" sz="3200" b="1" dirty="0">
                <a:latin typeface="黑体" panose="02010609060101010101" pitchFamily="49" charset="-122"/>
                <a:ea typeface="黑体" panose="02010609060101010101" pitchFamily="49" charset="-122"/>
              </a:rPr>
              <a:t>：</a:t>
            </a:r>
            <a:r>
              <a:rPr lang="zh-CN" altLang="zh-CN" sz="3200" b="1" dirty="0">
                <a:latin typeface="黑体" panose="02010609060101010101" pitchFamily="49" charset="-122"/>
                <a:ea typeface="黑体" panose="02010609060101010101" pitchFamily="49" charset="-122"/>
              </a:rPr>
              <a:t>多维联动控制</a:t>
            </a:r>
            <a:endParaRPr lang="en-US" sz="3200" b="1" dirty="0">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rcRect/>
          <a:stretch>
            <a:fillRect/>
          </a:stretch>
        </p:blipFill>
        <p:spPr>
          <a:xfrm>
            <a:off x="4726136" y="1590587"/>
            <a:ext cx="6640067" cy="401183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9" name="文本框 8"/>
          <p:cNvSpPr txBox="1"/>
          <p:nvPr/>
        </p:nvSpPr>
        <p:spPr>
          <a:xfrm>
            <a:off x="1036319" y="2409030"/>
            <a:ext cx="3376289" cy="2935868"/>
          </a:xfrm>
          <a:prstGeom prst="rect">
            <a:avLst/>
          </a:prstGeom>
          <a:noFill/>
        </p:spPr>
        <p:txBody>
          <a:bodyPr wrap="square">
            <a:spAutoFit/>
          </a:bodyPr>
          <a:lstStyle/>
          <a:p>
            <a:pPr algn="just">
              <a:lnSpc>
                <a:spcPct val="150000"/>
              </a:lnSpc>
            </a:pPr>
            <a:r>
              <a:rPr lang="en-US" altLang="zh-CN" sz="1800" dirty="0">
                <a:latin typeface="黑体" panose="02010609060101010101" pitchFamily="49" charset="-122"/>
                <a:ea typeface="黑体" panose="02010609060101010101" pitchFamily="49" charset="-122"/>
              </a:rPr>
              <a:t>    </a:t>
            </a:r>
            <a:r>
              <a:rPr lang="zh-CN" altLang="zh-CN" sz="1800" dirty="0">
                <a:latin typeface="黑体" panose="02010609060101010101" pitchFamily="49" charset="-122"/>
                <a:ea typeface="黑体" panose="02010609060101010101" pitchFamily="49" charset="-122"/>
              </a:rPr>
              <a:t>城市应急单元综合管理</a:t>
            </a:r>
            <a:r>
              <a:rPr lang="en-US" altLang="zh-CN" sz="1800" dirty="0" err="1">
                <a:latin typeface="黑体" panose="02010609060101010101" pitchFamily="49" charset="-122"/>
                <a:ea typeface="黑体" panose="02010609060101010101" pitchFamily="49" charset="-122"/>
                <a:cs typeface="MiSans" panose="00000500000000000000" pitchFamily="34" charset="-120"/>
              </a:rPr>
              <a:t>方案</a:t>
            </a:r>
            <a:r>
              <a:rPr lang="zh-CN" altLang="en-US" sz="1800" dirty="0">
                <a:latin typeface="黑体" panose="02010609060101010101" pitchFamily="49" charset="-122"/>
                <a:ea typeface="黑体" panose="02010609060101010101" pitchFamily="49" charset="-122"/>
                <a:cs typeface="MiSans" panose="00000500000000000000" pitchFamily="34" charset="-120"/>
              </a:rPr>
              <a:t>依据不同场景单元预设紧急情况发生时现场处置预案，在紧急按钮下按的瞬间即启动预案，即可实现自动现场联动控制、云端远程控制，减少人员到场时间损耗。</a:t>
            </a:r>
            <a:endParaRPr lang="en-US" altLang="zh-CN" sz="1800" dirty="0">
              <a:latin typeface="黑体" panose="02010609060101010101" pitchFamily="49" charset="-122"/>
              <a:ea typeface="黑体" panose="02010609060101010101" pitchFamily="49"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pic>
        <p:nvPicPr>
          <p:cNvPr id="7" name="Image 0" descr="https://kimi-img.moonshot.cn/pub/slides/slides_tmpl/image/25-06-01-00:19:04-d0tinu475iks2gau4i20.png"/>
          <p:cNvPicPr>
            <a:picLocks noChangeAspect="1"/>
          </p:cNvPicPr>
          <p:nvPr/>
        </p:nvPicPr>
        <p:blipFill>
          <a:blip r:embed="rId1"/>
          <a:stretch>
            <a:fillRect/>
          </a:stretch>
        </p:blipFill>
        <p:spPr>
          <a:xfrm>
            <a:off x="0" y="0"/>
            <a:ext cx="12203430" cy="6842760"/>
          </a:xfrm>
          <a:prstGeom prst="rect">
            <a:avLst/>
          </a:prstGeom>
        </p:spPr>
      </p:pic>
      <p:sp>
        <p:nvSpPr>
          <p:cNvPr id="8" name="Shape 5"/>
          <p:cNvSpPr/>
          <p:nvPr/>
        </p:nvSpPr>
        <p:spPr>
          <a:xfrm>
            <a:off x="-27940" y="-8890"/>
            <a:ext cx="12247880" cy="6875780"/>
          </a:xfrm>
          <a:prstGeom prst="rect">
            <a:avLst/>
          </a:prstGeom>
          <a:solidFill>
            <a:srgbClr val="1D3EBF">
              <a:alpha val="94902"/>
            </a:srgbClr>
          </a:solidFill>
        </p:spPr>
      </p:sp>
      <p:sp>
        <p:nvSpPr>
          <p:cNvPr id="9" name="Text 6"/>
          <p:cNvSpPr/>
          <p:nvPr/>
        </p:nvSpPr>
        <p:spPr>
          <a:xfrm>
            <a:off x="-27940" y="-8890"/>
            <a:ext cx="12247880" cy="687578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0" name="Text 7"/>
          <p:cNvSpPr/>
          <p:nvPr/>
        </p:nvSpPr>
        <p:spPr>
          <a:xfrm>
            <a:off x="4060825" y="2246630"/>
            <a:ext cx="6873875" cy="1014730"/>
          </a:xfrm>
          <a:prstGeom prst="rect">
            <a:avLst/>
          </a:prstGeom>
          <a:noFill/>
        </p:spPr>
        <p:txBody>
          <a:bodyPr wrap="square" lIns="91440" tIns="45720" rIns="91440" bIns="45720" rtlCol="0" anchor="t">
            <a:spAutoFit/>
          </a:bodyPr>
          <a:lstStyle/>
          <a:p>
            <a:pPr marL="0" indent="0" algn="l">
              <a:lnSpc>
                <a:spcPct val="100000"/>
              </a:lnSpc>
              <a:buNone/>
            </a:pPr>
            <a:r>
              <a:rPr lang="zh-CN" altLang="en-US" sz="6000" dirty="0">
                <a:solidFill>
                  <a:srgbClr val="FFFFFF"/>
                </a:solidFill>
                <a:latin typeface="MiSans" panose="00000500000000000000" pitchFamily="34" charset="-122"/>
                <a:ea typeface="MiSans" panose="00000500000000000000" pitchFamily="34" charset="-122"/>
                <a:cs typeface="MiSans" panose="00000500000000000000" pitchFamily="34" charset="-120"/>
              </a:rPr>
              <a:t>预算清单</a:t>
            </a:r>
            <a:endParaRPr lang="zh-CN" altLang="en-US" sz="6000" dirty="0">
              <a:solidFill>
                <a:srgbClr val="FFFFFF"/>
              </a:solidFill>
              <a:latin typeface="MiSans" panose="00000500000000000000" pitchFamily="34" charset="-122"/>
              <a:ea typeface="MiSans" panose="00000500000000000000" pitchFamily="34" charset="-122"/>
              <a:cs typeface="MiSans" panose="00000500000000000000" pitchFamily="34" charset="-120"/>
            </a:endParaRPr>
          </a:p>
        </p:txBody>
      </p:sp>
      <p:sp>
        <p:nvSpPr>
          <p:cNvPr id="11" name="Shape 8"/>
          <p:cNvSpPr/>
          <p:nvPr/>
        </p:nvSpPr>
        <p:spPr>
          <a:xfrm>
            <a:off x="3870960" y="2246630"/>
            <a:ext cx="0" cy="1938020"/>
          </a:xfrm>
          <a:prstGeom prst="line">
            <a:avLst/>
          </a:prstGeom>
          <a:noFill/>
          <a:ln w="19050">
            <a:solidFill>
              <a:srgbClr val="FFFFFF"/>
            </a:solidFill>
            <a:prstDash val="solid"/>
            <a:headEnd type="none"/>
            <a:tailEnd type="none"/>
          </a:ln>
        </p:spPr>
      </p:sp>
      <p:sp>
        <p:nvSpPr>
          <p:cNvPr id="12" name="Text 9"/>
          <p:cNvSpPr/>
          <p:nvPr/>
        </p:nvSpPr>
        <p:spPr>
          <a:xfrm>
            <a:off x="941705" y="2068830"/>
            <a:ext cx="2804160" cy="2214880"/>
          </a:xfrm>
          <a:prstGeom prst="rect">
            <a:avLst/>
          </a:prstGeom>
          <a:noFill/>
        </p:spPr>
        <p:txBody>
          <a:bodyPr wrap="square" lIns="91440" tIns="45720" rIns="91440" bIns="45720" rtlCol="0" anchor="t">
            <a:spAutoFit/>
          </a:bodyPr>
          <a:lstStyle/>
          <a:p>
            <a:pPr marL="0" indent="0" algn="r">
              <a:lnSpc>
                <a:spcPct val="100000"/>
              </a:lnSpc>
              <a:buNone/>
            </a:pPr>
            <a:r>
              <a:rPr lang="en-US" sz="13800" dirty="0">
                <a:solidFill>
                  <a:srgbClr val="FFFFFF"/>
                </a:solidFill>
                <a:latin typeface="MiSans" panose="00000500000000000000" pitchFamily="34" charset="-122"/>
                <a:ea typeface="MiSans" panose="00000500000000000000" pitchFamily="34" charset="-122"/>
                <a:cs typeface="MiSans" panose="00000500000000000000" pitchFamily="34" charset="-120"/>
              </a:rPr>
              <a:t>05</a:t>
            </a:r>
            <a:endParaRPr lang="en-US" sz="1600" dirty="0"/>
          </a:p>
        </p:txBody>
      </p:sp>
      <p:sp>
        <p:nvSpPr>
          <p:cNvPr id="13" name="Shape 10"/>
          <p:cNvSpPr/>
          <p:nvPr/>
        </p:nvSpPr>
        <p:spPr>
          <a:xfrm rot="2100000">
            <a:off x="9042400" y="3636645"/>
            <a:ext cx="3905250" cy="3905250"/>
          </a:xfrm>
          <a:custGeom>
            <a:avLst/>
            <a:gdLst/>
            <a:ahLst/>
            <a:cxnLst/>
            <a:rect l="l" t="t" r="r" b="b"/>
            <a:pathLst>
              <a:path w="3905250" h="3905250">
                <a:moveTo>
                  <a:pt x="1430788" y="3837117"/>
                </a:moveTo>
                <a:cubicBezTo>
                  <a:pt x="1430788" y="3837117"/>
                  <a:pt x="1430788" y="3837117"/>
                  <a:pt x="2474458" y="3837117"/>
                </a:cubicBezTo>
                <a:cubicBezTo>
                  <a:pt x="2310071" y="3882540"/>
                  <a:pt x="2134213" y="3905250"/>
                  <a:pt x="1950712" y="3905250"/>
                </a:cubicBezTo>
                <a:cubicBezTo>
                  <a:pt x="1771033" y="3905250"/>
                  <a:pt x="1595175" y="3882540"/>
                  <a:pt x="1430788" y="3837117"/>
                </a:cubicBezTo>
                <a:close/>
                <a:moveTo>
                  <a:pt x="972440" y="3642011"/>
                </a:moveTo>
                <a:lnTo>
                  <a:pt x="2929711" y="3642011"/>
                </a:lnTo>
                <a:cubicBezTo>
                  <a:pt x="2849588" y="3687305"/>
                  <a:pt x="2769465" y="3728823"/>
                  <a:pt x="2681713" y="3762792"/>
                </a:cubicBezTo>
                <a:cubicBezTo>
                  <a:pt x="2681713" y="3762792"/>
                  <a:pt x="2681713" y="3762792"/>
                  <a:pt x="1216621" y="3762792"/>
                </a:cubicBezTo>
                <a:cubicBezTo>
                  <a:pt x="1132685" y="3728823"/>
                  <a:pt x="1048746" y="3687305"/>
                  <a:pt x="972440" y="3642011"/>
                </a:cubicBezTo>
                <a:close/>
                <a:moveTo>
                  <a:pt x="696812" y="3450000"/>
                </a:moveTo>
                <a:lnTo>
                  <a:pt x="3205340" y="3450000"/>
                </a:lnTo>
                <a:cubicBezTo>
                  <a:pt x="3151885" y="3491759"/>
                  <a:pt x="3098432" y="3529723"/>
                  <a:pt x="3044977" y="3567684"/>
                </a:cubicBezTo>
                <a:cubicBezTo>
                  <a:pt x="3044977" y="3567684"/>
                  <a:pt x="3044977" y="3567684"/>
                  <a:pt x="857175" y="3567684"/>
                </a:cubicBezTo>
                <a:cubicBezTo>
                  <a:pt x="799902" y="3529723"/>
                  <a:pt x="746447" y="3491759"/>
                  <a:pt x="696812" y="3450000"/>
                </a:cubicBezTo>
                <a:close/>
                <a:moveTo>
                  <a:pt x="498608" y="3254891"/>
                </a:moveTo>
                <a:lnTo>
                  <a:pt x="3403544" y="3254891"/>
                </a:lnTo>
                <a:cubicBezTo>
                  <a:pt x="3365373" y="3297474"/>
                  <a:pt x="3327199" y="3340057"/>
                  <a:pt x="3285209" y="3378769"/>
                </a:cubicBezTo>
                <a:cubicBezTo>
                  <a:pt x="3285209" y="3378769"/>
                  <a:pt x="3285209" y="3378769"/>
                  <a:pt x="616943" y="3378769"/>
                </a:cubicBezTo>
                <a:cubicBezTo>
                  <a:pt x="574953" y="3340057"/>
                  <a:pt x="532964" y="3297474"/>
                  <a:pt x="498608" y="3254891"/>
                </a:cubicBezTo>
                <a:close/>
                <a:moveTo>
                  <a:pt x="346856" y="3065979"/>
                </a:moveTo>
                <a:lnTo>
                  <a:pt x="3558390" y="3065979"/>
                </a:lnTo>
                <a:cubicBezTo>
                  <a:pt x="3527840" y="3107736"/>
                  <a:pt x="3501110" y="3145699"/>
                  <a:pt x="3466742" y="3183663"/>
                </a:cubicBezTo>
                <a:cubicBezTo>
                  <a:pt x="3466742" y="3183663"/>
                  <a:pt x="3466742" y="3183663"/>
                  <a:pt x="434687" y="3183663"/>
                </a:cubicBezTo>
                <a:cubicBezTo>
                  <a:pt x="404137" y="3145699"/>
                  <a:pt x="373587" y="3107736"/>
                  <a:pt x="346856" y="3065979"/>
                </a:cubicBezTo>
                <a:close/>
                <a:moveTo>
                  <a:pt x="229172" y="2870870"/>
                </a:moveTo>
                <a:lnTo>
                  <a:pt x="3676074" y="2870870"/>
                </a:lnTo>
                <a:cubicBezTo>
                  <a:pt x="3653171" y="2912388"/>
                  <a:pt x="3630268" y="2953907"/>
                  <a:pt x="3603548" y="2991652"/>
                </a:cubicBezTo>
                <a:cubicBezTo>
                  <a:pt x="3603548" y="2991652"/>
                  <a:pt x="3603548" y="2991652"/>
                  <a:pt x="297881" y="2991652"/>
                </a:cubicBezTo>
                <a:cubicBezTo>
                  <a:pt x="274978" y="2953907"/>
                  <a:pt x="252075" y="2912388"/>
                  <a:pt x="229172" y="2870870"/>
                </a:cubicBezTo>
                <a:close/>
                <a:moveTo>
                  <a:pt x="136264" y="2678859"/>
                </a:moveTo>
                <a:lnTo>
                  <a:pt x="3762788" y="2678859"/>
                </a:lnTo>
                <a:cubicBezTo>
                  <a:pt x="3747519" y="2716821"/>
                  <a:pt x="3728432" y="2758580"/>
                  <a:pt x="3709345" y="2796543"/>
                </a:cubicBezTo>
                <a:cubicBezTo>
                  <a:pt x="3709345" y="2796543"/>
                  <a:pt x="3709345" y="2796543"/>
                  <a:pt x="189707" y="2796543"/>
                </a:cubicBezTo>
                <a:cubicBezTo>
                  <a:pt x="170620" y="2758580"/>
                  <a:pt x="155351" y="2716821"/>
                  <a:pt x="136264" y="2678859"/>
                </a:cubicBezTo>
                <a:close/>
                <a:moveTo>
                  <a:pt x="71229" y="2483753"/>
                </a:moveTo>
                <a:lnTo>
                  <a:pt x="3830923" y="2483753"/>
                </a:lnTo>
                <a:cubicBezTo>
                  <a:pt x="3819472" y="2526335"/>
                  <a:pt x="3804205" y="2568918"/>
                  <a:pt x="3788937" y="2607631"/>
                </a:cubicBezTo>
                <a:cubicBezTo>
                  <a:pt x="3788937" y="2607631"/>
                  <a:pt x="3788937" y="2607631"/>
                  <a:pt x="109399" y="2607631"/>
                </a:cubicBezTo>
                <a:cubicBezTo>
                  <a:pt x="94130" y="2568918"/>
                  <a:pt x="82680" y="2526335"/>
                  <a:pt x="71229" y="2483753"/>
                </a:cubicBezTo>
                <a:close/>
                <a:moveTo>
                  <a:pt x="24774" y="2294838"/>
                </a:moveTo>
                <a:lnTo>
                  <a:pt x="3874279" y="2294838"/>
                </a:lnTo>
                <a:cubicBezTo>
                  <a:pt x="3866641" y="2332799"/>
                  <a:pt x="3859004" y="2374559"/>
                  <a:pt x="3851364" y="2412522"/>
                </a:cubicBezTo>
                <a:cubicBezTo>
                  <a:pt x="3851364" y="2412522"/>
                  <a:pt x="3851364" y="2412522"/>
                  <a:pt x="51506" y="2412522"/>
                </a:cubicBezTo>
                <a:cubicBezTo>
                  <a:pt x="43868" y="2374559"/>
                  <a:pt x="32411" y="2332799"/>
                  <a:pt x="24774" y="2294838"/>
                </a:cubicBezTo>
                <a:close/>
                <a:moveTo>
                  <a:pt x="3096" y="2099731"/>
                </a:moveTo>
                <a:lnTo>
                  <a:pt x="3902152" y="2099731"/>
                </a:lnTo>
                <a:cubicBezTo>
                  <a:pt x="3898334" y="2141249"/>
                  <a:pt x="3894515" y="2182769"/>
                  <a:pt x="3886877" y="2220513"/>
                </a:cubicBezTo>
                <a:cubicBezTo>
                  <a:pt x="3886877" y="2220513"/>
                  <a:pt x="3886877" y="2220513"/>
                  <a:pt x="18371" y="2220513"/>
                </a:cubicBezTo>
                <a:cubicBezTo>
                  <a:pt x="10733" y="2182769"/>
                  <a:pt x="6916" y="2141249"/>
                  <a:pt x="3096" y="2099731"/>
                </a:cubicBezTo>
                <a:close/>
                <a:moveTo>
                  <a:pt x="0" y="1907721"/>
                </a:moveTo>
                <a:cubicBezTo>
                  <a:pt x="0" y="1907721"/>
                  <a:pt x="0" y="1907721"/>
                  <a:pt x="3905250" y="1907721"/>
                </a:cubicBezTo>
                <a:cubicBezTo>
                  <a:pt x="3905250" y="1923204"/>
                  <a:pt x="3905250" y="1934818"/>
                  <a:pt x="3905250" y="1950304"/>
                </a:cubicBezTo>
                <a:cubicBezTo>
                  <a:pt x="3905250" y="1977403"/>
                  <a:pt x="3905250" y="2004500"/>
                  <a:pt x="3905250" y="2031599"/>
                </a:cubicBezTo>
                <a:cubicBezTo>
                  <a:pt x="3905250" y="2031599"/>
                  <a:pt x="3905250" y="2031599"/>
                  <a:pt x="0" y="2031599"/>
                </a:cubicBezTo>
                <a:cubicBezTo>
                  <a:pt x="0" y="2004500"/>
                  <a:pt x="0" y="1977403"/>
                  <a:pt x="0" y="1950304"/>
                </a:cubicBezTo>
                <a:cubicBezTo>
                  <a:pt x="0" y="1934818"/>
                  <a:pt x="0" y="1923204"/>
                  <a:pt x="0" y="1907721"/>
                </a:cubicBezTo>
                <a:close/>
                <a:moveTo>
                  <a:pt x="10733" y="1712612"/>
                </a:moveTo>
                <a:lnTo>
                  <a:pt x="3890695" y="1712612"/>
                </a:lnTo>
                <a:cubicBezTo>
                  <a:pt x="3898334" y="1755195"/>
                  <a:pt x="3898334" y="1793907"/>
                  <a:pt x="3902152" y="1836490"/>
                </a:cubicBezTo>
                <a:cubicBezTo>
                  <a:pt x="3902152" y="1836490"/>
                  <a:pt x="3902152" y="1836490"/>
                  <a:pt x="3096" y="1836490"/>
                </a:cubicBezTo>
                <a:cubicBezTo>
                  <a:pt x="3096" y="1793907"/>
                  <a:pt x="6916" y="1755195"/>
                  <a:pt x="10733" y="1712612"/>
                </a:cubicBezTo>
                <a:close/>
                <a:moveTo>
                  <a:pt x="44578" y="1523699"/>
                </a:moveTo>
                <a:lnTo>
                  <a:pt x="3857574" y="1523699"/>
                </a:lnTo>
                <a:cubicBezTo>
                  <a:pt x="3865207" y="1561444"/>
                  <a:pt x="3872841" y="1602962"/>
                  <a:pt x="3880474" y="1644481"/>
                </a:cubicBezTo>
                <a:cubicBezTo>
                  <a:pt x="3880474" y="1644481"/>
                  <a:pt x="3880474" y="1644481"/>
                  <a:pt x="21678" y="1644481"/>
                </a:cubicBezTo>
                <a:cubicBezTo>
                  <a:pt x="29311" y="1602962"/>
                  <a:pt x="36945" y="1561444"/>
                  <a:pt x="44578" y="1523699"/>
                </a:cubicBezTo>
                <a:close/>
                <a:moveTo>
                  <a:pt x="99389" y="1328591"/>
                </a:moveTo>
                <a:lnTo>
                  <a:pt x="3805859" y="1328591"/>
                </a:lnTo>
                <a:cubicBezTo>
                  <a:pt x="3817310" y="1370108"/>
                  <a:pt x="3828762" y="1407853"/>
                  <a:pt x="3840213" y="1449373"/>
                </a:cubicBezTo>
                <a:cubicBezTo>
                  <a:pt x="3840213" y="1449373"/>
                  <a:pt x="3840213" y="1449373"/>
                  <a:pt x="65035" y="1449373"/>
                </a:cubicBezTo>
                <a:cubicBezTo>
                  <a:pt x="72669" y="1407853"/>
                  <a:pt x="87938" y="1370108"/>
                  <a:pt x="99389" y="1328591"/>
                </a:cubicBezTo>
                <a:close/>
                <a:moveTo>
                  <a:pt x="173517" y="1136580"/>
                </a:moveTo>
                <a:lnTo>
                  <a:pt x="3724814" y="1136580"/>
                </a:lnTo>
                <a:cubicBezTo>
                  <a:pt x="3743906" y="1175293"/>
                  <a:pt x="3762999" y="1217875"/>
                  <a:pt x="3778274" y="1260458"/>
                </a:cubicBezTo>
                <a:cubicBezTo>
                  <a:pt x="3778274" y="1260458"/>
                  <a:pt x="3778274" y="1260458"/>
                  <a:pt x="123876" y="1260458"/>
                </a:cubicBezTo>
                <a:cubicBezTo>
                  <a:pt x="139151" y="1217875"/>
                  <a:pt x="154424" y="1175293"/>
                  <a:pt x="173517" y="1136580"/>
                </a:cubicBezTo>
                <a:close/>
                <a:moveTo>
                  <a:pt x="279293" y="941474"/>
                </a:moveTo>
                <a:lnTo>
                  <a:pt x="3626673" y="941474"/>
                </a:lnTo>
                <a:cubicBezTo>
                  <a:pt x="3649574" y="984056"/>
                  <a:pt x="3672475" y="1022769"/>
                  <a:pt x="3691560" y="1065351"/>
                </a:cubicBezTo>
                <a:cubicBezTo>
                  <a:pt x="3691560" y="1065351"/>
                  <a:pt x="3691560" y="1065351"/>
                  <a:pt x="210590" y="1065351"/>
                </a:cubicBezTo>
                <a:cubicBezTo>
                  <a:pt x="233491" y="1022769"/>
                  <a:pt x="256392" y="984056"/>
                  <a:pt x="279293" y="941474"/>
                </a:cubicBezTo>
                <a:close/>
                <a:moveTo>
                  <a:pt x="412943" y="752559"/>
                </a:moveTo>
                <a:lnTo>
                  <a:pt x="3492305" y="752559"/>
                </a:lnTo>
                <a:cubicBezTo>
                  <a:pt x="3522832" y="790304"/>
                  <a:pt x="3553359" y="831821"/>
                  <a:pt x="3580070" y="873341"/>
                </a:cubicBezTo>
                <a:cubicBezTo>
                  <a:pt x="3580070" y="873341"/>
                  <a:pt x="3580070" y="873341"/>
                  <a:pt x="325179" y="873341"/>
                </a:cubicBezTo>
                <a:cubicBezTo>
                  <a:pt x="351889" y="831821"/>
                  <a:pt x="382416" y="790304"/>
                  <a:pt x="412943" y="752559"/>
                </a:cubicBezTo>
                <a:close/>
                <a:moveTo>
                  <a:pt x="582189" y="560548"/>
                </a:moveTo>
                <a:cubicBezTo>
                  <a:pt x="582189" y="560548"/>
                  <a:pt x="582189" y="560548"/>
                  <a:pt x="3319963" y="560548"/>
                </a:cubicBezTo>
                <a:cubicBezTo>
                  <a:pt x="3358147" y="598509"/>
                  <a:pt x="3396330" y="636473"/>
                  <a:pt x="3434514" y="678232"/>
                </a:cubicBezTo>
                <a:cubicBezTo>
                  <a:pt x="3434514" y="678232"/>
                  <a:pt x="3434514" y="678232"/>
                  <a:pt x="467638" y="678232"/>
                </a:cubicBezTo>
                <a:cubicBezTo>
                  <a:pt x="502004" y="636473"/>
                  <a:pt x="540188" y="598509"/>
                  <a:pt x="582189" y="560548"/>
                </a:cubicBezTo>
                <a:close/>
                <a:moveTo>
                  <a:pt x="808618" y="365442"/>
                </a:moveTo>
                <a:lnTo>
                  <a:pt x="3092810" y="365442"/>
                </a:lnTo>
                <a:cubicBezTo>
                  <a:pt x="3146286" y="404154"/>
                  <a:pt x="3195943" y="446737"/>
                  <a:pt x="3245599" y="489319"/>
                </a:cubicBezTo>
                <a:cubicBezTo>
                  <a:pt x="3245599" y="489319"/>
                  <a:pt x="3245599" y="489319"/>
                  <a:pt x="659649" y="489319"/>
                </a:cubicBezTo>
                <a:cubicBezTo>
                  <a:pt x="705486" y="446737"/>
                  <a:pt x="758962" y="404154"/>
                  <a:pt x="808618" y="365442"/>
                </a:cubicBezTo>
                <a:close/>
                <a:moveTo>
                  <a:pt x="1141891" y="176527"/>
                </a:moveTo>
                <a:lnTo>
                  <a:pt x="2760259" y="176527"/>
                </a:lnTo>
                <a:cubicBezTo>
                  <a:pt x="2840413" y="210692"/>
                  <a:pt x="2912935" y="248655"/>
                  <a:pt x="2985456" y="294211"/>
                </a:cubicBezTo>
                <a:cubicBezTo>
                  <a:pt x="2985456" y="294211"/>
                  <a:pt x="2985456" y="294211"/>
                  <a:pt x="916695" y="294211"/>
                </a:cubicBezTo>
                <a:cubicBezTo>
                  <a:pt x="989215" y="248655"/>
                  <a:pt x="1065553" y="210692"/>
                  <a:pt x="1141891" y="176527"/>
                </a:cubicBezTo>
                <a:close/>
                <a:moveTo>
                  <a:pt x="1949526" y="0"/>
                </a:moveTo>
                <a:cubicBezTo>
                  <a:pt x="2171061" y="0"/>
                  <a:pt x="2381136" y="34067"/>
                  <a:pt x="2579754" y="102200"/>
                </a:cubicBezTo>
                <a:cubicBezTo>
                  <a:pt x="2579754" y="102200"/>
                  <a:pt x="2579754" y="102200"/>
                  <a:pt x="1319298" y="102200"/>
                </a:cubicBezTo>
                <a:cubicBezTo>
                  <a:pt x="1517916" y="34067"/>
                  <a:pt x="1731811" y="0"/>
                  <a:pt x="1949526" y="0"/>
                </a:cubicBezTo>
                <a:close/>
              </a:path>
            </a:pathLst>
          </a:custGeom>
          <a:gradFill flip="none" rotWithShape="1">
            <a:gsLst>
              <a:gs pos="0">
                <a:srgbClr val="00B0F0">
                  <a:alpha val="34000"/>
                </a:srgbClr>
              </a:gs>
              <a:gs pos="76000">
                <a:srgbClr val="00B0F0">
                  <a:alpha val="3000"/>
                </a:srgbClr>
              </a:gs>
            </a:gsLst>
            <a:lin ang="0" scaled="1"/>
          </a:gradFill>
        </p:spPr>
      </p:sp>
      <p:sp>
        <p:nvSpPr>
          <p:cNvPr id="14" name="Text 11"/>
          <p:cNvSpPr/>
          <p:nvPr/>
        </p:nvSpPr>
        <p:spPr>
          <a:xfrm rot="2100000">
            <a:off x="9042400" y="3636645"/>
            <a:ext cx="3905250" cy="39052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5" name="Shape 12"/>
          <p:cNvSpPr/>
          <p:nvPr/>
        </p:nvSpPr>
        <p:spPr>
          <a:xfrm rot="16680000">
            <a:off x="-121920" y="-71120"/>
            <a:ext cx="2160270" cy="1989455"/>
          </a:xfrm>
          <a:custGeom>
            <a:avLst/>
            <a:gdLst/>
            <a:ahLst/>
            <a:cxnLst/>
            <a:rect l="l" t="t" r="r" b="b"/>
            <a:pathLst>
              <a:path w="2160270" h="1989455">
                <a:moveTo>
                  <a:pt x="0" y="404000"/>
                </a:moveTo>
                <a:cubicBezTo>
                  <a:pt x="-4270" y="299551"/>
                  <a:pt x="25291" y="106748"/>
                  <a:pt x="30218" y="95252"/>
                </a:cubicBezTo>
                <a:lnTo>
                  <a:pt x="672683" y="0"/>
                </a:lnTo>
                <a:cubicBezTo>
                  <a:pt x="623742" y="90325"/>
                  <a:pt x="580057" y="311376"/>
                  <a:pt x="587283" y="404000"/>
                </a:cubicBezTo>
                <a:cubicBezTo>
                  <a:pt x="570204" y="964345"/>
                  <a:pt x="1083255" y="1415972"/>
                  <a:pt x="1585468" y="1402177"/>
                </a:cubicBezTo>
                <a:cubicBezTo>
                  <a:pt x="1754953" y="1415643"/>
                  <a:pt x="2006223" y="1319406"/>
                  <a:pt x="2070272" y="1276707"/>
                </a:cubicBezTo>
                <a:lnTo>
                  <a:pt x="2160270" y="1882050"/>
                </a:lnTo>
                <a:cubicBezTo>
                  <a:pt x="2022974" y="1946756"/>
                  <a:pt x="1709297" y="1997995"/>
                  <a:pt x="1585468" y="1989455"/>
                </a:cubicBezTo>
                <a:cubicBezTo>
                  <a:pt x="695675" y="2016717"/>
                  <a:pt x="-21678" y="1202147"/>
                  <a:pt x="0" y="404000"/>
                </a:cubicBezTo>
                <a:close/>
              </a:path>
            </a:pathLst>
          </a:custGeom>
          <a:gradFill flip="none" rotWithShape="1">
            <a:gsLst>
              <a:gs pos="0">
                <a:srgbClr val="00B0F0">
                  <a:alpha val="34000"/>
                </a:srgbClr>
              </a:gs>
              <a:gs pos="76000">
                <a:srgbClr val="00B0F0">
                  <a:alpha val="0"/>
                </a:srgbClr>
              </a:gs>
            </a:gsLst>
            <a:lin ang="16200000" scaled="1"/>
          </a:gradFill>
        </p:spPr>
      </p:sp>
      <p:sp>
        <p:nvSpPr>
          <p:cNvPr id="16" name="Text 13"/>
          <p:cNvSpPr/>
          <p:nvPr/>
        </p:nvSpPr>
        <p:spPr>
          <a:xfrm rot="16680000">
            <a:off x="-121920" y="-71120"/>
            <a:ext cx="2160270" cy="1989455"/>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7" name="Shape 14"/>
          <p:cNvSpPr/>
          <p:nvPr/>
        </p:nvSpPr>
        <p:spPr>
          <a:xfrm rot="17460000">
            <a:off x="10614660" y="325120"/>
            <a:ext cx="1136650" cy="1136650"/>
          </a:xfrm>
          <a:prstGeom prst="ellipse">
            <a:avLst/>
          </a:prstGeom>
          <a:gradFill flip="none" rotWithShape="1">
            <a:gsLst>
              <a:gs pos="0">
                <a:srgbClr val="00B0F0">
                  <a:alpha val="34000"/>
                </a:srgbClr>
              </a:gs>
              <a:gs pos="76000">
                <a:srgbClr val="00B0F0">
                  <a:alpha val="3000"/>
                </a:srgbClr>
              </a:gs>
            </a:gsLst>
            <a:lin ang="0" scaled="1"/>
          </a:gradFill>
        </p:spPr>
      </p:sp>
      <p:sp>
        <p:nvSpPr>
          <p:cNvPr id="18" name="Text 15"/>
          <p:cNvSpPr/>
          <p:nvPr/>
        </p:nvSpPr>
        <p:spPr>
          <a:xfrm rot="17460000">
            <a:off x="10614660" y="325120"/>
            <a:ext cx="1136650" cy="113665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9" name="Shape 16"/>
          <p:cNvSpPr/>
          <p:nvPr/>
        </p:nvSpPr>
        <p:spPr>
          <a:xfrm rot="17460000" flipH="1" flipV="1">
            <a:off x="811530" y="5401945"/>
            <a:ext cx="3069590" cy="3069590"/>
          </a:xfrm>
          <a:prstGeom prst="ellipse">
            <a:avLst/>
          </a:prstGeom>
          <a:gradFill flip="none" rotWithShape="1">
            <a:gsLst>
              <a:gs pos="0">
                <a:srgbClr val="00B0F0">
                  <a:alpha val="34000"/>
                </a:srgbClr>
              </a:gs>
              <a:gs pos="76000">
                <a:srgbClr val="00B0F0">
                  <a:alpha val="3000"/>
                </a:srgbClr>
              </a:gs>
            </a:gsLst>
            <a:lin ang="0" scaled="1"/>
          </a:gradFill>
        </p:spPr>
      </p:sp>
      <p:sp>
        <p:nvSpPr>
          <p:cNvPr id="20" name="Text 17"/>
          <p:cNvSpPr/>
          <p:nvPr/>
        </p:nvSpPr>
        <p:spPr>
          <a:xfrm rot="17460000">
            <a:off x="811530" y="5401945"/>
            <a:ext cx="3069590" cy="3069590"/>
          </a:xfrm>
          <a:prstGeom prst="rect">
            <a:avLst/>
          </a:prstGeom>
          <a:noFill/>
        </p:spPr>
        <p:txBody>
          <a:bodyPr wrap="square" lIns="45720" tIns="91440" rIns="91440" bIns="45720" rtlCol="0" anchor="t"/>
          <a:lstStyle/>
          <a:p>
            <a:pPr marL="0" indent="0">
              <a:lnSpc>
                <a:spcPct val="100000"/>
              </a:lnSpc>
              <a:buNone/>
            </a:pPr>
            <a:endParaRPr lang="en-US" sz="1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7" name="Shape 5"/>
          <p:cNvSpPr/>
          <p:nvPr>
            <p:custDataLst>
              <p:tags r:id="rId1"/>
            </p:custDataLst>
          </p:nvPr>
        </p:nvSpPr>
        <p:spPr>
          <a:xfrm>
            <a:off x="-27940" y="6346092"/>
            <a:ext cx="12247880" cy="520798"/>
          </a:xfrm>
          <a:custGeom>
            <a:avLst/>
            <a:gdLst/>
            <a:ahLst/>
            <a:cxnLst/>
            <a:rect l="l" t="t" r="r" b="b"/>
            <a:pathLst>
              <a:path w="12247880" h="2038985">
                <a:moveTo>
                  <a:pt x="0" y="882015"/>
                </a:moveTo>
                <a:cubicBezTo>
                  <a:pt x="1100455" y="360045"/>
                  <a:pt x="3429635" y="0"/>
                  <a:pt x="6124575" y="0"/>
                </a:cubicBezTo>
                <a:cubicBezTo>
                  <a:pt x="8818880" y="0"/>
                  <a:pt x="11146790" y="360045"/>
                  <a:pt x="12247880" y="881380"/>
                </a:cubicBezTo>
                <a:lnTo>
                  <a:pt x="12247880" y="2038985"/>
                </a:lnTo>
                <a:lnTo>
                  <a:pt x="0" y="2038985"/>
                </a:lnTo>
                <a:lnTo>
                  <a:pt x="0" y="882015"/>
                </a:lnTo>
                <a:close/>
              </a:path>
            </a:pathLst>
          </a:custGeom>
          <a:solidFill>
            <a:srgbClr val="004CC0"/>
          </a:solidFill>
        </p:spPr>
      </p:sp>
      <p:sp>
        <p:nvSpPr>
          <p:cNvPr id="8" name="Text 6"/>
          <p:cNvSpPr/>
          <p:nvPr/>
        </p:nvSpPr>
        <p:spPr>
          <a:xfrm>
            <a:off x="-27940" y="4827905"/>
            <a:ext cx="12247880" cy="203898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0" name="Text 8"/>
          <p:cNvSpPr/>
          <p:nvPr/>
        </p:nvSpPr>
        <p:spPr>
          <a:xfrm>
            <a:off x="295910" y="2661285"/>
            <a:ext cx="5446395" cy="392684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3" name="Text 11"/>
          <p:cNvSpPr/>
          <p:nvPr/>
        </p:nvSpPr>
        <p:spPr>
          <a:xfrm>
            <a:off x="1216025" y="1619885"/>
            <a:ext cx="4526280" cy="9144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4" name="Text 12"/>
          <p:cNvSpPr/>
          <p:nvPr>
            <p:custDataLst>
              <p:tags r:id="rId2"/>
            </p:custDataLst>
          </p:nvPr>
        </p:nvSpPr>
        <p:spPr>
          <a:xfrm>
            <a:off x="632460" y="1236980"/>
            <a:ext cx="4924425" cy="829945"/>
          </a:xfrm>
          <a:prstGeom prst="rect">
            <a:avLst/>
          </a:prstGeom>
          <a:noFill/>
        </p:spPr>
        <p:txBody>
          <a:bodyPr wrap="square" lIns="91440" tIns="45720" rIns="91440" bIns="45720" rtlCol="0" anchor="t">
            <a:spAutoFit/>
          </a:bodyPr>
          <a:lstStyle/>
          <a:p>
            <a:pPr marL="0" algn="ctr">
              <a:lnSpc>
                <a:spcPct val="100000"/>
              </a:lnSpc>
              <a:buClrTx/>
              <a:buSzTx/>
              <a:buFontTx/>
              <a:buNone/>
            </a:pPr>
            <a:r>
              <a:rPr lang="en-US" sz="2400" dirty="0">
                <a:solidFill>
                  <a:srgbClr val="FFFFFF"/>
                </a:solidFill>
                <a:latin typeface="MiSans" panose="00000500000000000000" pitchFamily="34" charset="-122"/>
                <a:ea typeface="MiSans" panose="00000500000000000000" pitchFamily="34" charset="-122"/>
                <a:cs typeface="MiSans" panose="00000500000000000000" pitchFamily="34" charset="-120"/>
              </a:rPr>
              <a:t>壁挂式基本应急单元通信环节预算清单</a:t>
            </a:r>
            <a:endParaRPr lang="en-US" sz="2400" dirty="0">
              <a:solidFill>
                <a:srgbClr val="FFFFFF"/>
              </a:solidFill>
              <a:latin typeface="MiSans" panose="00000500000000000000" pitchFamily="34" charset="-122"/>
              <a:ea typeface="MiSans" panose="00000500000000000000" pitchFamily="34" charset="-122"/>
              <a:cs typeface="MiSans" panose="00000500000000000000" pitchFamily="34" charset="-120"/>
            </a:endParaRPr>
          </a:p>
        </p:txBody>
      </p:sp>
      <p:sp>
        <p:nvSpPr>
          <p:cNvPr id="16" name="Text 14"/>
          <p:cNvSpPr/>
          <p:nvPr/>
        </p:nvSpPr>
        <p:spPr>
          <a:xfrm>
            <a:off x="6372225" y="2661285"/>
            <a:ext cx="4526280" cy="324612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9" name="Text 17"/>
          <p:cNvSpPr/>
          <p:nvPr/>
        </p:nvSpPr>
        <p:spPr>
          <a:xfrm>
            <a:off x="6372225" y="1619885"/>
            <a:ext cx="4526280" cy="9144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0" name="Text 18"/>
          <p:cNvSpPr/>
          <p:nvPr>
            <p:custDataLst>
              <p:tags r:id="rId3"/>
            </p:custDataLst>
          </p:nvPr>
        </p:nvSpPr>
        <p:spPr>
          <a:xfrm>
            <a:off x="6570931" y="1195911"/>
            <a:ext cx="4817042" cy="829945"/>
          </a:xfrm>
          <a:prstGeom prst="rect">
            <a:avLst/>
          </a:prstGeom>
          <a:noFill/>
        </p:spPr>
        <p:txBody>
          <a:bodyPr wrap="square" lIns="91440" tIns="45720" rIns="91440" bIns="45720" rtlCol="0" anchor="t">
            <a:spAutoFit/>
          </a:bodyPr>
          <a:lstStyle/>
          <a:p>
            <a:pPr marL="0" indent="0" algn="ctr">
              <a:lnSpc>
                <a:spcPct val="100000"/>
              </a:lnSpc>
              <a:buNone/>
            </a:pPr>
            <a:r>
              <a:rPr lang="en-US" sz="2400" dirty="0">
                <a:solidFill>
                  <a:srgbClr val="FFFFFF"/>
                </a:solidFill>
                <a:latin typeface="MiSans" panose="00000500000000000000" pitchFamily="34" charset="-122"/>
                <a:ea typeface="MiSans" panose="00000500000000000000" pitchFamily="34" charset="-122"/>
                <a:cs typeface="MiSans" panose="00000500000000000000" pitchFamily="34" charset="-120"/>
              </a:rPr>
              <a:t>立柱式基本应急单元通信环节预算清单</a:t>
            </a:r>
            <a:endParaRPr lang="zh-CN" altLang="en-US" sz="1600" dirty="0"/>
          </a:p>
        </p:txBody>
      </p:sp>
      <p:sp>
        <p:nvSpPr>
          <p:cNvPr id="21" name="Text 19"/>
          <p:cNvSpPr/>
          <p:nvPr/>
        </p:nvSpPr>
        <p:spPr>
          <a:xfrm>
            <a:off x="582930" y="211455"/>
            <a:ext cx="8170301" cy="583565"/>
          </a:xfrm>
          <a:prstGeom prst="rect">
            <a:avLst/>
          </a:prstGeom>
          <a:noFill/>
        </p:spPr>
        <p:txBody>
          <a:bodyPr wrap="square" lIns="91440" tIns="45720" rIns="91440" bIns="45720" rtlCol="0" anchor="t">
            <a:spAutoFit/>
          </a:bodyPr>
          <a:lstStyle/>
          <a:p>
            <a:r>
              <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预算清单</a:t>
            </a:r>
            <a:r>
              <a:rPr lang="en-US" altLang="zh-CN"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1</a:t>
            </a:r>
            <a:r>
              <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、壁挂式基本应急单元</a:t>
            </a:r>
            <a:endPar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endParaRPr>
          </a:p>
        </p:txBody>
      </p:sp>
      <p:pic>
        <p:nvPicPr>
          <p:cNvPr id="22" name="图片 21"/>
          <p:cNvPicPr>
            <a:picLocks noChangeAspect="1"/>
          </p:cNvPicPr>
          <p:nvPr/>
        </p:nvPicPr>
        <p:blipFill>
          <a:blip r:embed="rId4"/>
          <a:stretch>
            <a:fillRect/>
          </a:stretch>
        </p:blipFill>
        <p:spPr>
          <a:xfrm>
            <a:off x="493664" y="1056382"/>
            <a:ext cx="7991762" cy="5010944"/>
          </a:xfrm>
          <a:prstGeom prst="rect">
            <a:avLst/>
          </a:prstGeom>
        </p:spPr>
      </p:pic>
      <p:sp>
        <p:nvSpPr>
          <p:cNvPr id="23" name="文本框 22"/>
          <p:cNvSpPr txBox="1"/>
          <p:nvPr/>
        </p:nvSpPr>
        <p:spPr>
          <a:xfrm>
            <a:off x="8718850" y="2409030"/>
            <a:ext cx="3376289" cy="2374946"/>
          </a:xfrm>
          <a:prstGeom prst="rect">
            <a:avLst/>
          </a:prstGeom>
          <a:noFill/>
        </p:spPr>
        <p:txBody>
          <a:bodyPr wrap="square">
            <a:spAutoFit/>
          </a:bodyPr>
          <a:lstStyle/>
          <a:p>
            <a:pPr algn="just">
              <a:lnSpc>
                <a:spcPct val="120000"/>
              </a:lnSpc>
            </a:pPr>
            <a:r>
              <a:rPr lang="en-US" altLang="zh-CN" sz="1800" dirty="0">
                <a:latin typeface="黑体" panose="02010609060101010101" pitchFamily="49" charset="-122"/>
                <a:ea typeface="黑体" panose="02010609060101010101" pitchFamily="49" charset="-122"/>
              </a:rPr>
              <a:t>    </a:t>
            </a:r>
            <a:r>
              <a:rPr lang="zh-CN" altLang="en-US" sz="1800" dirty="0">
                <a:latin typeface="黑体" panose="02010609060101010101" pitchFamily="49" charset="-122"/>
                <a:ea typeface="黑体" panose="02010609060101010101" pitchFamily="49" charset="-122"/>
              </a:rPr>
              <a:t>壁挂式基本应急单元采用防爆对讲终端盒作为报警输入端当年建设使用成本约</a:t>
            </a:r>
            <a:r>
              <a:rPr lang="en-US" altLang="zh-CN" sz="1800" dirty="0">
                <a:latin typeface="黑体" panose="02010609060101010101" pitchFamily="49" charset="-122"/>
                <a:ea typeface="黑体" panose="02010609060101010101" pitchFamily="49" charset="-122"/>
              </a:rPr>
              <a:t>5000</a:t>
            </a:r>
            <a:r>
              <a:rPr lang="zh-CN" altLang="en-US" sz="1800" dirty="0">
                <a:latin typeface="黑体" panose="02010609060101010101" pitchFamily="49" charset="-122"/>
                <a:ea typeface="黑体" panose="02010609060101010101" pitchFamily="49" charset="-122"/>
              </a:rPr>
              <a:t>元，如采用</a:t>
            </a:r>
            <a:r>
              <a:rPr lang="en-US" altLang="zh-CN" sz="1800" dirty="0">
                <a:latin typeface="黑体" panose="02010609060101010101" pitchFamily="49" charset="-122"/>
                <a:ea typeface="黑体" panose="02010609060101010101" pitchFamily="49" charset="-122"/>
              </a:rPr>
              <a:t>3</a:t>
            </a:r>
            <a:r>
              <a:rPr lang="zh-CN" altLang="en-US" sz="1800" dirty="0">
                <a:latin typeface="黑体" panose="02010609060101010101" pitchFamily="49" charset="-122"/>
                <a:ea typeface="黑体" panose="02010609060101010101" pitchFamily="49" charset="-122"/>
              </a:rPr>
              <a:t>年服务租赁模式，</a:t>
            </a:r>
            <a:r>
              <a:rPr lang="en-US" altLang="zh-CN" sz="1800" dirty="0">
                <a:latin typeface="黑体" panose="02010609060101010101" pitchFamily="49" charset="-122"/>
                <a:ea typeface="黑体" panose="02010609060101010101" pitchFamily="49" charset="-122"/>
              </a:rPr>
              <a:t>3</a:t>
            </a:r>
            <a:r>
              <a:rPr lang="zh-CN" altLang="en-US" sz="1800" dirty="0">
                <a:latin typeface="黑体" panose="02010609060101010101" pitchFamily="49" charset="-122"/>
                <a:ea typeface="黑体" panose="02010609060101010101" pitchFamily="49" charset="-122"/>
              </a:rPr>
              <a:t>年每年成本约</a:t>
            </a:r>
            <a:r>
              <a:rPr lang="en-US" altLang="zh-CN" sz="1800" dirty="0">
                <a:latin typeface="黑体" panose="02010609060101010101" pitchFamily="49" charset="-122"/>
                <a:ea typeface="黑体" panose="02010609060101010101" pitchFamily="49" charset="-122"/>
              </a:rPr>
              <a:t>3000</a:t>
            </a:r>
            <a:r>
              <a:rPr lang="zh-CN" altLang="en-US" sz="1800" dirty="0">
                <a:latin typeface="黑体" panose="02010609060101010101" pitchFamily="49" charset="-122"/>
                <a:ea typeface="黑体" panose="02010609060101010101" pitchFamily="49" charset="-122"/>
              </a:rPr>
              <a:t>元</a:t>
            </a:r>
            <a:r>
              <a:rPr lang="zh-CN" altLang="en-US" sz="1800" dirty="0">
                <a:latin typeface="黑体" panose="02010609060101010101" pitchFamily="49" charset="-122"/>
                <a:ea typeface="黑体" panose="02010609060101010101" pitchFamily="49" charset="-122"/>
                <a:cs typeface="MiSans" panose="00000500000000000000" pitchFamily="34" charset="-120"/>
              </a:rPr>
              <a:t>。</a:t>
            </a:r>
            <a:r>
              <a:rPr lang="en-US" altLang="zh-CN" dirty="0">
                <a:latin typeface="黑体" panose="02010609060101010101" pitchFamily="49" charset="-122"/>
                <a:ea typeface="黑体" panose="02010609060101010101" pitchFamily="49" charset="-122"/>
                <a:cs typeface="MiSans" panose="00000500000000000000" pitchFamily="34" charset="-120"/>
              </a:rPr>
              <a:t>3</a:t>
            </a:r>
            <a:r>
              <a:rPr lang="zh-CN" altLang="en-US" dirty="0">
                <a:latin typeface="黑体" panose="02010609060101010101" pitchFamily="49" charset="-122"/>
                <a:ea typeface="黑体" panose="02010609060101010101" pitchFamily="49" charset="-122"/>
                <a:cs typeface="MiSans" panose="00000500000000000000" pitchFamily="34" charset="-120"/>
              </a:rPr>
              <a:t>年后仅计算通信链路及云服务费用每年</a:t>
            </a:r>
            <a:r>
              <a:rPr lang="en-US" altLang="zh-CN" dirty="0">
                <a:latin typeface="黑体" panose="02010609060101010101" pitchFamily="49" charset="-122"/>
                <a:ea typeface="黑体" panose="02010609060101010101" pitchFamily="49" charset="-122"/>
                <a:cs typeface="MiSans" panose="00000500000000000000" pitchFamily="34" charset="-120"/>
              </a:rPr>
              <a:t>2150</a:t>
            </a:r>
            <a:r>
              <a:rPr lang="zh-CN" altLang="en-US" dirty="0">
                <a:latin typeface="黑体" panose="02010609060101010101" pitchFamily="49" charset="-122"/>
                <a:ea typeface="黑体" panose="02010609060101010101" pitchFamily="49" charset="-122"/>
                <a:cs typeface="MiSans" panose="00000500000000000000" pitchFamily="34" charset="-120"/>
              </a:rPr>
              <a:t>元。</a:t>
            </a:r>
            <a:endParaRPr lang="en-US" altLang="zh-CN" sz="1800" dirty="0">
              <a:latin typeface="黑体" panose="02010609060101010101" pitchFamily="49" charset="-122"/>
              <a:ea typeface="黑体" panose="02010609060101010101" pitchFamily="49"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7" name="Shape 5"/>
          <p:cNvSpPr/>
          <p:nvPr>
            <p:custDataLst>
              <p:tags r:id="rId1"/>
            </p:custDataLst>
          </p:nvPr>
        </p:nvSpPr>
        <p:spPr>
          <a:xfrm>
            <a:off x="-27940" y="6346092"/>
            <a:ext cx="12247880" cy="520798"/>
          </a:xfrm>
          <a:custGeom>
            <a:avLst/>
            <a:gdLst/>
            <a:ahLst/>
            <a:cxnLst/>
            <a:rect l="l" t="t" r="r" b="b"/>
            <a:pathLst>
              <a:path w="12247880" h="2038985">
                <a:moveTo>
                  <a:pt x="0" y="882015"/>
                </a:moveTo>
                <a:cubicBezTo>
                  <a:pt x="1100455" y="360045"/>
                  <a:pt x="3429635" y="0"/>
                  <a:pt x="6124575" y="0"/>
                </a:cubicBezTo>
                <a:cubicBezTo>
                  <a:pt x="8818880" y="0"/>
                  <a:pt x="11146790" y="360045"/>
                  <a:pt x="12247880" y="881380"/>
                </a:cubicBezTo>
                <a:lnTo>
                  <a:pt x="12247880" y="2038985"/>
                </a:lnTo>
                <a:lnTo>
                  <a:pt x="0" y="2038985"/>
                </a:lnTo>
                <a:lnTo>
                  <a:pt x="0" y="882015"/>
                </a:lnTo>
                <a:close/>
              </a:path>
            </a:pathLst>
          </a:custGeom>
          <a:solidFill>
            <a:srgbClr val="004CC0"/>
          </a:solidFill>
        </p:spPr>
      </p:sp>
      <p:sp>
        <p:nvSpPr>
          <p:cNvPr id="8" name="Text 6"/>
          <p:cNvSpPr/>
          <p:nvPr/>
        </p:nvSpPr>
        <p:spPr>
          <a:xfrm>
            <a:off x="-27940" y="4827905"/>
            <a:ext cx="12247880" cy="203898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0" name="Text 8"/>
          <p:cNvSpPr/>
          <p:nvPr/>
        </p:nvSpPr>
        <p:spPr>
          <a:xfrm>
            <a:off x="295910" y="2661285"/>
            <a:ext cx="5446395" cy="392684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3" name="Text 11"/>
          <p:cNvSpPr/>
          <p:nvPr/>
        </p:nvSpPr>
        <p:spPr>
          <a:xfrm>
            <a:off x="1216025" y="1619885"/>
            <a:ext cx="4526280" cy="9144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4" name="Text 12"/>
          <p:cNvSpPr/>
          <p:nvPr>
            <p:custDataLst>
              <p:tags r:id="rId2"/>
            </p:custDataLst>
          </p:nvPr>
        </p:nvSpPr>
        <p:spPr>
          <a:xfrm>
            <a:off x="632460" y="1236980"/>
            <a:ext cx="4924425" cy="829945"/>
          </a:xfrm>
          <a:prstGeom prst="rect">
            <a:avLst/>
          </a:prstGeom>
          <a:noFill/>
        </p:spPr>
        <p:txBody>
          <a:bodyPr wrap="square" lIns="91440" tIns="45720" rIns="91440" bIns="45720" rtlCol="0" anchor="t">
            <a:spAutoFit/>
          </a:bodyPr>
          <a:lstStyle/>
          <a:p>
            <a:pPr marL="0" algn="ctr">
              <a:lnSpc>
                <a:spcPct val="100000"/>
              </a:lnSpc>
              <a:buClrTx/>
              <a:buSzTx/>
              <a:buFontTx/>
              <a:buNone/>
            </a:pPr>
            <a:r>
              <a:rPr lang="en-US" sz="2400" dirty="0">
                <a:solidFill>
                  <a:srgbClr val="FFFFFF"/>
                </a:solidFill>
                <a:latin typeface="MiSans" panose="00000500000000000000" pitchFamily="34" charset="-122"/>
                <a:ea typeface="MiSans" panose="00000500000000000000" pitchFamily="34" charset="-122"/>
                <a:cs typeface="MiSans" panose="00000500000000000000" pitchFamily="34" charset="-120"/>
              </a:rPr>
              <a:t>壁挂式基本应急单元通信环节预算清单</a:t>
            </a:r>
            <a:endParaRPr lang="en-US" sz="2400" dirty="0">
              <a:solidFill>
                <a:srgbClr val="FFFFFF"/>
              </a:solidFill>
              <a:latin typeface="MiSans" panose="00000500000000000000" pitchFamily="34" charset="-122"/>
              <a:ea typeface="MiSans" panose="00000500000000000000" pitchFamily="34" charset="-122"/>
              <a:cs typeface="MiSans" panose="00000500000000000000" pitchFamily="34" charset="-120"/>
            </a:endParaRPr>
          </a:p>
        </p:txBody>
      </p:sp>
      <p:sp>
        <p:nvSpPr>
          <p:cNvPr id="16" name="Text 14"/>
          <p:cNvSpPr/>
          <p:nvPr/>
        </p:nvSpPr>
        <p:spPr>
          <a:xfrm>
            <a:off x="6372225" y="2661285"/>
            <a:ext cx="4526280" cy="324612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9" name="Text 17"/>
          <p:cNvSpPr/>
          <p:nvPr/>
        </p:nvSpPr>
        <p:spPr>
          <a:xfrm>
            <a:off x="6372225" y="1619885"/>
            <a:ext cx="4526280" cy="9144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0" name="Text 18"/>
          <p:cNvSpPr/>
          <p:nvPr>
            <p:custDataLst>
              <p:tags r:id="rId3"/>
            </p:custDataLst>
          </p:nvPr>
        </p:nvSpPr>
        <p:spPr>
          <a:xfrm>
            <a:off x="6570931" y="1195911"/>
            <a:ext cx="4817042" cy="829945"/>
          </a:xfrm>
          <a:prstGeom prst="rect">
            <a:avLst/>
          </a:prstGeom>
          <a:noFill/>
        </p:spPr>
        <p:txBody>
          <a:bodyPr wrap="square" lIns="91440" tIns="45720" rIns="91440" bIns="45720" rtlCol="0" anchor="t">
            <a:spAutoFit/>
          </a:bodyPr>
          <a:lstStyle/>
          <a:p>
            <a:pPr marL="0" indent="0" algn="ctr">
              <a:lnSpc>
                <a:spcPct val="100000"/>
              </a:lnSpc>
              <a:buNone/>
            </a:pPr>
            <a:r>
              <a:rPr lang="en-US" sz="2400" dirty="0">
                <a:solidFill>
                  <a:srgbClr val="FFFFFF"/>
                </a:solidFill>
                <a:latin typeface="MiSans" panose="00000500000000000000" pitchFamily="34" charset="-122"/>
                <a:ea typeface="MiSans" panose="00000500000000000000" pitchFamily="34" charset="-122"/>
                <a:cs typeface="MiSans" panose="00000500000000000000" pitchFamily="34" charset="-120"/>
              </a:rPr>
              <a:t>立柱式基本应急单元通信环节预算清单</a:t>
            </a:r>
            <a:endParaRPr lang="zh-CN" altLang="en-US" sz="1600" dirty="0"/>
          </a:p>
        </p:txBody>
      </p:sp>
      <p:sp>
        <p:nvSpPr>
          <p:cNvPr id="21" name="Text 19"/>
          <p:cNvSpPr/>
          <p:nvPr/>
        </p:nvSpPr>
        <p:spPr>
          <a:xfrm>
            <a:off x="582930" y="211455"/>
            <a:ext cx="8170301" cy="583565"/>
          </a:xfrm>
          <a:prstGeom prst="rect">
            <a:avLst/>
          </a:prstGeom>
          <a:noFill/>
        </p:spPr>
        <p:txBody>
          <a:bodyPr wrap="square" lIns="91440" tIns="45720" rIns="91440" bIns="45720" rtlCol="0" anchor="t">
            <a:spAutoFit/>
          </a:bodyPr>
          <a:lstStyle/>
          <a:p>
            <a:r>
              <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预算清单</a:t>
            </a:r>
            <a:r>
              <a:rPr lang="en-US" altLang="zh-CN"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2</a:t>
            </a:r>
            <a:r>
              <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rPr>
              <a:t>、立柱式基本应急单元</a:t>
            </a:r>
            <a:endParaRPr lang="zh-CN" altLang="en-US" sz="3200" b="1" dirty="0">
              <a:solidFill>
                <a:srgbClr val="000000"/>
              </a:solidFill>
              <a:latin typeface="MiSans" panose="00000500000000000000" pitchFamily="34" charset="-122"/>
              <a:ea typeface="MiSans" panose="00000500000000000000" pitchFamily="34" charset="-122"/>
              <a:cs typeface="MiSans" panose="00000500000000000000" pitchFamily="34" charset="-120"/>
            </a:endParaRPr>
          </a:p>
        </p:txBody>
      </p:sp>
      <p:pic>
        <p:nvPicPr>
          <p:cNvPr id="11" name="图片 10"/>
          <p:cNvPicPr>
            <a:picLocks noChangeAspect="1"/>
          </p:cNvPicPr>
          <p:nvPr/>
        </p:nvPicPr>
        <p:blipFill>
          <a:blip r:embed="rId4"/>
          <a:stretch>
            <a:fillRect/>
          </a:stretch>
        </p:blipFill>
        <p:spPr>
          <a:xfrm>
            <a:off x="483072" y="1089189"/>
            <a:ext cx="7972796" cy="4647301"/>
          </a:xfrm>
          <a:prstGeom prst="rect">
            <a:avLst/>
          </a:prstGeom>
        </p:spPr>
      </p:pic>
      <p:sp>
        <p:nvSpPr>
          <p:cNvPr id="12" name="文本框 11"/>
          <p:cNvSpPr txBox="1"/>
          <p:nvPr/>
        </p:nvSpPr>
        <p:spPr>
          <a:xfrm>
            <a:off x="8718850" y="2409030"/>
            <a:ext cx="3376289" cy="2374946"/>
          </a:xfrm>
          <a:prstGeom prst="rect">
            <a:avLst/>
          </a:prstGeom>
          <a:noFill/>
        </p:spPr>
        <p:txBody>
          <a:bodyPr wrap="square">
            <a:spAutoFit/>
          </a:bodyPr>
          <a:lstStyle/>
          <a:p>
            <a:pPr algn="just">
              <a:lnSpc>
                <a:spcPct val="120000"/>
              </a:lnSpc>
            </a:pPr>
            <a:r>
              <a:rPr lang="en-US" altLang="zh-CN" sz="1800" dirty="0">
                <a:latin typeface="黑体" panose="02010609060101010101" pitchFamily="49" charset="-122"/>
                <a:ea typeface="黑体" panose="02010609060101010101" pitchFamily="49" charset="-122"/>
              </a:rPr>
              <a:t>    </a:t>
            </a:r>
            <a:r>
              <a:rPr lang="zh-CN" altLang="en-US" sz="1800" dirty="0">
                <a:latin typeface="黑体" panose="02010609060101010101" pitchFamily="49" charset="-122"/>
                <a:ea typeface="黑体" panose="02010609060101010101" pitchFamily="49" charset="-122"/>
              </a:rPr>
              <a:t>立柱式基本应急单元采用超融合警戒柱作为报警输入端当年建设使用成本约</a:t>
            </a:r>
            <a:r>
              <a:rPr lang="en-US" altLang="zh-CN" sz="1800" dirty="0">
                <a:latin typeface="黑体" panose="02010609060101010101" pitchFamily="49" charset="-122"/>
                <a:ea typeface="黑体" panose="02010609060101010101" pitchFamily="49" charset="-122"/>
              </a:rPr>
              <a:t>12000</a:t>
            </a:r>
            <a:r>
              <a:rPr lang="zh-CN" altLang="en-US" sz="1800" dirty="0">
                <a:latin typeface="黑体" panose="02010609060101010101" pitchFamily="49" charset="-122"/>
                <a:ea typeface="黑体" panose="02010609060101010101" pitchFamily="49" charset="-122"/>
              </a:rPr>
              <a:t>元，如采用</a:t>
            </a:r>
            <a:r>
              <a:rPr lang="en-US" altLang="zh-CN" dirty="0">
                <a:latin typeface="黑体" panose="02010609060101010101" pitchFamily="49" charset="-122"/>
                <a:ea typeface="黑体" panose="02010609060101010101" pitchFamily="49" charset="-122"/>
              </a:rPr>
              <a:t>3</a:t>
            </a:r>
            <a:r>
              <a:rPr lang="zh-CN" altLang="en-US" dirty="0">
                <a:latin typeface="黑体" panose="02010609060101010101" pitchFamily="49" charset="-122"/>
                <a:ea typeface="黑体" panose="02010609060101010101" pitchFamily="49" charset="-122"/>
              </a:rPr>
              <a:t>年服务租赁</a:t>
            </a:r>
            <a:r>
              <a:rPr lang="zh-CN" altLang="en-US" sz="1800" dirty="0">
                <a:latin typeface="黑体" panose="02010609060101010101" pitchFamily="49" charset="-122"/>
                <a:ea typeface="黑体" panose="02010609060101010101" pitchFamily="49" charset="-122"/>
              </a:rPr>
              <a:t>模式，</a:t>
            </a:r>
            <a:r>
              <a:rPr lang="en-US" altLang="zh-CN" sz="1800" dirty="0">
                <a:latin typeface="黑体" panose="02010609060101010101" pitchFamily="49" charset="-122"/>
                <a:ea typeface="黑体" panose="02010609060101010101" pitchFamily="49" charset="-122"/>
              </a:rPr>
              <a:t>3</a:t>
            </a:r>
            <a:r>
              <a:rPr lang="zh-CN" altLang="en-US" sz="1800" dirty="0">
                <a:latin typeface="黑体" panose="02010609060101010101" pitchFamily="49" charset="-122"/>
                <a:ea typeface="黑体" panose="02010609060101010101" pitchFamily="49" charset="-122"/>
              </a:rPr>
              <a:t>年每年成本约</a:t>
            </a:r>
            <a:r>
              <a:rPr lang="en-US" altLang="zh-CN" sz="1800" dirty="0">
                <a:latin typeface="黑体" panose="02010609060101010101" pitchFamily="49" charset="-122"/>
                <a:ea typeface="黑体" panose="02010609060101010101" pitchFamily="49" charset="-122"/>
              </a:rPr>
              <a:t>4800</a:t>
            </a:r>
            <a:r>
              <a:rPr lang="zh-CN" altLang="en-US" sz="1800" dirty="0">
                <a:latin typeface="黑体" panose="02010609060101010101" pitchFamily="49" charset="-122"/>
                <a:ea typeface="黑体" panose="02010609060101010101" pitchFamily="49" charset="-122"/>
              </a:rPr>
              <a:t>元</a:t>
            </a:r>
            <a:r>
              <a:rPr lang="zh-CN" altLang="en-US" sz="1800" dirty="0">
                <a:latin typeface="黑体" panose="02010609060101010101" pitchFamily="49" charset="-122"/>
                <a:ea typeface="黑体" panose="02010609060101010101" pitchFamily="49" charset="-122"/>
                <a:cs typeface="MiSans" panose="00000500000000000000" pitchFamily="34" charset="-120"/>
              </a:rPr>
              <a:t>。</a:t>
            </a:r>
            <a:r>
              <a:rPr lang="en-US" altLang="zh-CN" sz="1800" dirty="0">
                <a:latin typeface="黑体" panose="02010609060101010101" pitchFamily="49" charset="-122"/>
                <a:ea typeface="黑体" panose="02010609060101010101" pitchFamily="49" charset="-122"/>
                <a:cs typeface="MiSans" panose="00000500000000000000" pitchFamily="34" charset="-120"/>
              </a:rPr>
              <a:t>3</a:t>
            </a:r>
            <a:r>
              <a:rPr lang="zh-CN" altLang="en-US" sz="1800" dirty="0">
                <a:latin typeface="黑体" panose="02010609060101010101" pitchFamily="49" charset="-122"/>
                <a:ea typeface="黑体" panose="02010609060101010101" pitchFamily="49" charset="-122"/>
                <a:cs typeface="MiSans" panose="00000500000000000000" pitchFamily="34" charset="-120"/>
              </a:rPr>
              <a:t>年后仅计算通信链路及云服务费用每年</a:t>
            </a:r>
            <a:r>
              <a:rPr lang="en-US" altLang="zh-CN" sz="1800" dirty="0">
                <a:latin typeface="黑体" panose="02010609060101010101" pitchFamily="49" charset="-122"/>
                <a:ea typeface="黑体" panose="02010609060101010101" pitchFamily="49" charset="-122"/>
                <a:cs typeface="MiSans" panose="00000500000000000000" pitchFamily="34" charset="-120"/>
              </a:rPr>
              <a:t>2450</a:t>
            </a:r>
            <a:r>
              <a:rPr lang="zh-CN" altLang="en-US" sz="1800" dirty="0">
                <a:latin typeface="黑体" panose="02010609060101010101" pitchFamily="49" charset="-122"/>
                <a:ea typeface="黑体" panose="02010609060101010101" pitchFamily="49" charset="-122"/>
                <a:cs typeface="MiSans" panose="00000500000000000000" pitchFamily="34" charset="-120"/>
              </a:rPr>
              <a:t>元。</a:t>
            </a:r>
            <a:endParaRPr lang="en-US" altLang="zh-CN" sz="1800" dirty="0">
              <a:latin typeface="黑体" panose="02010609060101010101" pitchFamily="49" charset="-122"/>
              <a:ea typeface="黑体" panose="02010609060101010101" pitchFamily="49"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571500"/>
            <a:ext cx="3610749" cy="215900"/>
          </a:xfrm>
          <a:prstGeom prst="rect">
            <a:avLst/>
          </a:prstGeom>
          <a:gradFill flip="none" rotWithShape="1">
            <a:gsLst>
              <a:gs pos="0">
                <a:srgbClr val="FFFFFF"/>
              </a:gs>
              <a:gs pos="100000">
                <a:srgbClr val="004CC0"/>
              </a:gs>
            </a:gsLst>
            <a:lin ang="8100000" scaled="1"/>
          </a:gradFill>
        </p:spPr>
      </p:sp>
      <p:sp>
        <p:nvSpPr>
          <p:cNvPr id="3" name="Text 1"/>
          <p:cNvSpPr/>
          <p:nvPr/>
        </p:nvSpPr>
        <p:spPr>
          <a:xfrm>
            <a:off x="0" y="571500"/>
            <a:ext cx="3610749" cy="21590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 name="Shape 2"/>
          <p:cNvSpPr/>
          <p:nvPr/>
        </p:nvSpPr>
        <p:spPr>
          <a:xfrm>
            <a:off x="0" y="872490"/>
            <a:ext cx="12189611" cy="0"/>
          </a:xfrm>
          <a:prstGeom prst="line">
            <a:avLst/>
          </a:prstGeom>
          <a:noFill/>
          <a:ln w="19050">
            <a:solidFill>
              <a:srgbClr val="007FD4"/>
            </a:solidFill>
            <a:prstDash val="solid"/>
            <a:headEnd type="none"/>
            <a:tailEnd type="none"/>
          </a:ln>
        </p:spPr>
      </p:sp>
      <p:sp>
        <p:nvSpPr>
          <p:cNvPr id="5" name="Shape 3"/>
          <p:cNvSpPr/>
          <p:nvPr/>
        </p:nvSpPr>
        <p:spPr>
          <a:xfrm rot="5940000">
            <a:off x="292735" y="51435"/>
            <a:ext cx="558800" cy="558800"/>
          </a:xfrm>
          <a:prstGeom prst="donut">
            <a:avLst/>
          </a:prstGeom>
          <a:gradFill flip="none" rotWithShape="1">
            <a:gsLst>
              <a:gs pos="0">
                <a:srgbClr val="004CC0"/>
              </a:gs>
              <a:gs pos="54000">
                <a:srgbClr val="00B0F0">
                  <a:alpha val="3000"/>
                </a:srgbClr>
              </a:gs>
            </a:gsLst>
            <a:lin ang="18900000" scaled="1"/>
          </a:gradFill>
        </p:spPr>
      </p:sp>
      <p:sp>
        <p:nvSpPr>
          <p:cNvPr id="6" name="Text 4"/>
          <p:cNvSpPr/>
          <p:nvPr/>
        </p:nvSpPr>
        <p:spPr>
          <a:xfrm rot="5940000">
            <a:off x="292735" y="51435"/>
            <a:ext cx="558800" cy="55880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7" name="Shape 5"/>
          <p:cNvSpPr/>
          <p:nvPr/>
        </p:nvSpPr>
        <p:spPr>
          <a:xfrm>
            <a:off x="0" y="0"/>
            <a:ext cx="12191999" cy="6858000"/>
          </a:xfrm>
          <a:prstGeom prst="rect">
            <a:avLst/>
          </a:prstGeom>
          <a:gradFill flip="none" rotWithShape="1">
            <a:gsLst>
              <a:gs pos="0">
                <a:srgbClr val="00B0F0"/>
              </a:gs>
              <a:gs pos="57000">
                <a:srgbClr val="004CC0"/>
              </a:gs>
              <a:gs pos="100000">
                <a:srgbClr val="1D3EBF"/>
              </a:gs>
            </a:gsLst>
            <a:lin ang="2700000" scaled="1"/>
          </a:gradFill>
        </p:spPr>
      </p:sp>
      <p:sp>
        <p:nvSpPr>
          <p:cNvPr id="8" name="Text 6"/>
          <p:cNvSpPr/>
          <p:nvPr/>
        </p:nvSpPr>
        <p:spPr>
          <a:xfrm>
            <a:off x="0" y="0"/>
            <a:ext cx="12191999" cy="6858000"/>
          </a:xfrm>
          <a:prstGeom prst="rect">
            <a:avLst/>
          </a:prstGeom>
          <a:noFill/>
        </p:spPr>
        <p:txBody>
          <a:bodyPr wrap="square" lIns="45720" tIns="91440" rIns="91440" bIns="45720" rtlCol="0" anchor="ctr"/>
          <a:lstStyle/>
          <a:p>
            <a:pPr marL="0" indent="0">
              <a:lnSpc>
                <a:spcPct val="100000"/>
              </a:lnSpc>
              <a:buNone/>
            </a:pPr>
            <a:endParaRPr lang="en-US" sz="1600" dirty="0"/>
          </a:p>
        </p:txBody>
      </p:sp>
      <p:pic>
        <p:nvPicPr>
          <p:cNvPr id="9" name="Image 0" descr="https://kimi-img.moonshot.cn/pub/slides/slides_tmpl/image/25-06-01-00:19:37-d0tio6c75iks2gau4id0.png"/>
          <p:cNvPicPr>
            <a:picLocks noChangeAspect="1"/>
          </p:cNvPicPr>
          <p:nvPr/>
        </p:nvPicPr>
        <p:blipFill>
          <a:blip r:embed="rId1"/>
          <a:stretch>
            <a:fillRect/>
          </a:stretch>
        </p:blipFill>
        <p:spPr>
          <a:xfrm>
            <a:off x="5791835" y="1348105"/>
            <a:ext cx="6571615" cy="5681345"/>
          </a:xfrm>
          <a:prstGeom prst="rect">
            <a:avLst/>
          </a:prstGeom>
        </p:spPr>
      </p:pic>
      <p:sp>
        <p:nvSpPr>
          <p:cNvPr id="10" name="Shape 7"/>
          <p:cNvSpPr/>
          <p:nvPr/>
        </p:nvSpPr>
        <p:spPr>
          <a:xfrm>
            <a:off x="1049345" y="756100"/>
            <a:ext cx="237324" cy="0"/>
          </a:xfrm>
          <a:prstGeom prst="line">
            <a:avLst/>
          </a:prstGeom>
          <a:noFill/>
          <a:ln w="31750">
            <a:solidFill>
              <a:srgbClr val="004CC0"/>
            </a:solidFill>
            <a:prstDash val="solid"/>
            <a:headEnd type="none"/>
            <a:tailEnd type="none"/>
          </a:ln>
        </p:spPr>
      </p:sp>
      <p:sp>
        <p:nvSpPr>
          <p:cNvPr id="11" name="Shape 8"/>
          <p:cNvSpPr/>
          <p:nvPr/>
        </p:nvSpPr>
        <p:spPr>
          <a:xfrm>
            <a:off x="1049345" y="821637"/>
            <a:ext cx="237324" cy="0"/>
          </a:xfrm>
          <a:prstGeom prst="line">
            <a:avLst/>
          </a:prstGeom>
          <a:noFill/>
          <a:ln w="31750">
            <a:solidFill>
              <a:srgbClr val="004CC0"/>
            </a:solidFill>
            <a:prstDash val="solid"/>
            <a:headEnd type="none"/>
            <a:tailEnd type="none"/>
          </a:ln>
        </p:spPr>
      </p:sp>
      <p:sp>
        <p:nvSpPr>
          <p:cNvPr id="12" name="Shape 9"/>
          <p:cNvSpPr/>
          <p:nvPr/>
        </p:nvSpPr>
        <p:spPr>
          <a:xfrm>
            <a:off x="1049345" y="887173"/>
            <a:ext cx="237324" cy="0"/>
          </a:xfrm>
          <a:prstGeom prst="line">
            <a:avLst/>
          </a:prstGeom>
          <a:noFill/>
          <a:ln w="31750">
            <a:solidFill>
              <a:srgbClr val="004CC0"/>
            </a:solidFill>
            <a:prstDash val="solid"/>
            <a:headEnd type="none"/>
            <a:tailEnd type="none"/>
          </a:ln>
        </p:spPr>
      </p:sp>
      <p:sp>
        <p:nvSpPr>
          <p:cNvPr id="13" name="Shape 10"/>
          <p:cNvSpPr/>
          <p:nvPr/>
        </p:nvSpPr>
        <p:spPr>
          <a:xfrm>
            <a:off x="1" y="2"/>
            <a:ext cx="1739899" cy="1405430"/>
          </a:xfrm>
          <a:custGeom>
            <a:avLst/>
            <a:gdLst/>
            <a:ahLst/>
            <a:cxnLst/>
            <a:rect l="l" t="t" r="r" b="b"/>
            <a:pathLst>
              <a:path w="1739899" h="1405430">
                <a:moveTo>
                  <a:pt x="1146615" y="0"/>
                </a:moveTo>
                <a:lnTo>
                  <a:pt x="1739899" y="0"/>
                </a:lnTo>
                <a:lnTo>
                  <a:pt x="1724927" y="98105"/>
                </a:lnTo>
                <a:cubicBezTo>
                  <a:pt x="1572255" y="844194"/>
                  <a:pt x="912117" y="1405430"/>
                  <a:pt x="120894" y="1405430"/>
                </a:cubicBezTo>
                <a:lnTo>
                  <a:pt x="0" y="1399326"/>
                </a:lnTo>
                <a:lnTo>
                  <a:pt x="0" y="812861"/>
                </a:lnTo>
                <a:lnTo>
                  <a:pt x="13314" y="814893"/>
                </a:lnTo>
                <a:cubicBezTo>
                  <a:pt x="48685" y="818485"/>
                  <a:pt x="84574" y="820325"/>
                  <a:pt x="120894" y="820325"/>
                </a:cubicBezTo>
                <a:cubicBezTo>
                  <a:pt x="593045" y="820325"/>
                  <a:pt x="992562" y="509337"/>
                  <a:pt x="1125781" y="81022"/>
                </a:cubicBezTo>
                <a:close/>
              </a:path>
            </a:pathLst>
          </a:custGeom>
          <a:gradFill flip="none" rotWithShape="1">
            <a:gsLst>
              <a:gs pos="0">
                <a:srgbClr val="00B0F0">
                  <a:alpha val="0"/>
                </a:srgbClr>
              </a:gs>
              <a:gs pos="100000">
                <a:srgbClr val="00B0F0"/>
              </a:gs>
            </a:gsLst>
            <a:lin ang="2700000" scaled="1"/>
          </a:gradFill>
        </p:spPr>
      </p:sp>
      <p:sp>
        <p:nvSpPr>
          <p:cNvPr id="14" name="Text 11"/>
          <p:cNvSpPr/>
          <p:nvPr/>
        </p:nvSpPr>
        <p:spPr>
          <a:xfrm>
            <a:off x="1" y="2"/>
            <a:ext cx="1739899" cy="140543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15" name="Shape 12"/>
          <p:cNvSpPr/>
          <p:nvPr/>
        </p:nvSpPr>
        <p:spPr>
          <a:xfrm rot="2100000">
            <a:off x="4903470" y="142875"/>
            <a:ext cx="1850390" cy="1850390"/>
          </a:xfrm>
          <a:custGeom>
            <a:avLst/>
            <a:gdLst/>
            <a:ahLst/>
            <a:cxnLst/>
            <a:rect l="l" t="t" r="r" b="b"/>
            <a:pathLst>
              <a:path w="1850390" h="1850390">
                <a:moveTo>
                  <a:pt x="677938" y="1818107"/>
                </a:moveTo>
                <a:cubicBezTo>
                  <a:pt x="677938" y="1818107"/>
                  <a:pt x="677938" y="1818107"/>
                  <a:pt x="1172451" y="1818107"/>
                </a:cubicBezTo>
                <a:cubicBezTo>
                  <a:pt x="1094561" y="1839630"/>
                  <a:pt x="1011235" y="1850390"/>
                  <a:pt x="924289" y="1850390"/>
                </a:cubicBezTo>
                <a:cubicBezTo>
                  <a:pt x="839153" y="1850390"/>
                  <a:pt x="755828" y="1839630"/>
                  <a:pt x="677938" y="1818107"/>
                </a:cubicBezTo>
                <a:close/>
                <a:moveTo>
                  <a:pt x="460762" y="1725662"/>
                </a:moveTo>
                <a:lnTo>
                  <a:pt x="1388159" y="1725662"/>
                </a:lnTo>
                <a:cubicBezTo>
                  <a:pt x="1350195" y="1747123"/>
                  <a:pt x="1312231" y="1766795"/>
                  <a:pt x="1270652" y="1782891"/>
                </a:cubicBezTo>
                <a:cubicBezTo>
                  <a:pt x="1270652" y="1782891"/>
                  <a:pt x="1270652" y="1782891"/>
                  <a:pt x="576461" y="1782891"/>
                </a:cubicBezTo>
                <a:cubicBezTo>
                  <a:pt x="536690" y="1766795"/>
                  <a:pt x="496918" y="1747123"/>
                  <a:pt x="460762" y="1725662"/>
                </a:cubicBezTo>
                <a:close/>
                <a:moveTo>
                  <a:pt x="330164" y="1634683"/>
                </a:moveTo>
                <a:lnTo>
                  <a:pt x="1518758" y="1634683"/>
                </a:lnTo>
                <a:cubicBezTo>
                  <a:pt x="1493430" y="1654469"/>
                  <a:pt x="1468103" y="1672457"/>
                  <a:pt x="1442775" y="1690444"/>
                </a:cubicBezTo>
                <a:cubicBezTo>
                  <a:pt x="1442775" y="1690444"/>
                  <a:pt x="1442775" y="1690444"/>
                  <a:pt x="406147" y="1690444"/>
                </a:cubicBezTo>
                <a:cubicBezTo>
                  <a:pt x="379011" y="1672457"/>
                  <a:pt x="353683" y="1654469"/>
                  <a:pt x="330164" y="1634683"/>
                </a:cubicBezTo>
                <a:close/>
                <a:moveTo>
                  <a:pt x="236251" y="1542236"/>
                </a:moveTo>
                <a:lnTo>
                  <a:pt x="1612671" y="1542236"/>
                </a:lnTo>
                <a:cubicBezTo>
                  <a:pt x="1594585" y="1562413"/>
                  <a:pt x="1576497" y="1582590"/>
                  <a:pt x="1556601" y="1600932"/>
                </a:cubicBezTo>
                <a:cubicBezTo>
                  <a:pt x="1556601" y="1600932"/>
                  <a:pt x="1556601" y="1600932"/>
                  <a:pt x="292321" y="1600932"/>
                </a:cubicBezTo>
                <a:cubicBezTo>
                  <a:pt x="272425" y="1582590"/>
                  <a:pt x="252529" y="1562413"/>
                  <a:pt x="236251" y="1542236"/>
                </a:cubicBezTo>
                <a:close/>
                <a:moveTo>
                  <a:pt x="164348" y="1452725"/>
                </a:moveTo>
                <a:lnTo>
                  <a:pt x="1686040" y="1452725"/>
                </a:lnTo>
                <a:cubicBezTo>
                  <a:pt x="1671565" y="1472511"/>
                  <a:pt x="1658900" y="1490499"/>
                  <a:pt x="1642616" y="1508487"/>
                </a:cubicBezTo>
                <a:cubicBezTo>
                  <a:pt x="1642616" y="1508487"/>
                  <a:pt x="1642616" y="1508487"/>
                  <a:pt x="205964" y="1508487"/>
                </a:cubicBezTo>
                <a:cubicBezTo>
                  <a:pt x="191488" y="1490499"/>
                  <a:pt x="177013" y="1472511"/>
                  <a:pt x="164348" y="1452725"/>
                </a:cubicBezTo>
                <a:close/>
                <a:moveTo>
                  <a:pt x="108587" y="1360279"/>
                </a:moveTo>
                <a:lnTo>
                  <a:pt x="1741802" y="1360279"/>
                </a:lnTo>
                <a:cubicBezTo>
                  <a:pt x="1730950" y="1379951"/>
                  <a:pt x="1720098" y="1399624"/>
                  <a:pt x="1707437" y="1417508"/>
                </a:cubicBezTo>
                <a:cubicBezTo>
                  <a:pt x="1707437" y="1417508"/>
                  <a:pt x="1707437" y="1417508"/>
                  <a:pt x="141142" y="1417508"/>
                </a:cubicBezTo>
                <a:cubicBezTo>
                  <a:pt x="130290" y="1399624"/>
                  <a:pt x="119438" y="1379951"/>
                  <a:pt x="108587" y="1360279"/>
                </a:cubicBezTo>
                <a:close/>
                <a:moveTo>
                  <a:pt x="64565" y="1269300"/>
                </a:moveTo>
                <a:lnTo>
                  <a:pt x="1782889" y="1269300"/>
                </a:lnTo>
                <a:cubicBezTo>
                  <a:pt x="1775654" y="1287287"/>
                  <a:pt x="1766610" y="1307074"/>
                  <a:pt x="1757566" y="1325061"/>
                </a:cubicBezTo>
                <a:cubicBezTo>
                  <a:pt x="1757566" y="1325061"/>
                  <a:pt x="1757566" y="1325061"/>
                  <a:pt x="89887" y="1325061"/>
                </a:cubicBezTo>
                <a:cubicBezTo>
                  <a:pt x="80843" y="1307074"/>
                  <a:pt x="73608" y="1287287"/>
                  <a:pt x="64565" y="1269300"/>
                </a:cubicBezTo>
                <a:close/>
                <a:moveTo>
                  <a:pt x="33750" y="1176855"/>
                </a:moveTo>
                <a:lnTo>
                  <a:pt x="1815172" y="1176855"/>
                </a:lnTo>
                <a:cubicBezTo>
                  <a:pt x="1809747" y="1197031"/>
                  <a:pt x="1802513" y="1217208"/>
                  <a:pt x="1795279" y="1235550"/>
                </a:cubicBezTo>
                <a:cubicBezTo>
                  <a:pt x="1795279" y="1235550"/>
                  <a:pt x="1795279" y="1235550"/>
                  <a:pt x="51835" y="1235550"/>
                </a:cubicBezTo>
                <a:cubicBezTo>
                  <a:pt x="44601" y="1217208"/>
                  <a:pt x="39176" y="1197031"/>
                  <a:pt x="33750" y="1176855"/>
                </a:cubicBezTo>
                <a:close/>
                <a:moveTo>
                  <a:pt x="11738" y="1087343"/>
                </a:moveTo>
                <a:lnTo>
                  <a:pt x="1835715" y="1087343"/>
                </a:lnTo>
                <a:cubicBezTo>
                  <a:pt x="1832096" y="1105330"/>
                  <a:pt x="1828477" y="1125116"/>
                  <a:pt x="1824858" y="1143104"/>
                </a:cubicBezTo>
                <a:cubicBezTo>
                  <a:pt x="1824858" y="1143104"/>
                  <a:pt x="1824858" y="1143104"/>
                  <a:pt x="24405" y="1143104"/>
                </a:cubicBezTo>
                <a:cubicBezTo>
                  <a:pt x="20786" y="1125116"/>
                  <a:pt x="15357" y="1105330"/>
                  <a:pt x="11738" y="1087343"/>
                </a:cubicBezTo>
                <a:close/>
                <a:moveTo>
                  <a:pt x="1467" y="994897"/>
                </a:moveTo>
                <a:lnTo>
                  <a:pt x="1848922" y="994897"/>
                </a:lnTo>
                <a:cubicBezTo>
                  <a:pt x="1847113" y="1014569"/>
                  <a:pt x="1845303" y="1034242"/>
                  <a:pt x="1841685" y="1052126"/>
                </a:cubicBezTo>
                <a:cubicBezTo>
                  <a:pt x="1841685" y="1052126"/>
                  <a:pt x="1841685" y="1052126"/>
                  <a:pt x="8705" y="1052126"/>
                </a:cubicBezTo>
                <a:cubicBezTo>
                  <a:pt x="5086" y="1034242"/>
                  <a:pt x="3277" y="1014569"/>
                  <a:pt x="1467" y="994897"/>
                </a:cubicBezTo>
                <a:close/>
                <a:moveTo>
                  <a:pt x="0" y="903918"/>
                </a:moveTo>
                <a:cubicBezTo>
                  <a:pt x="0" y="903918"/>
                  <a:pt x="0" y="903918"/>
                  <a:pt x="1850390" y="903918"/>
                </a:cubicBezTo>
                <a:cubicBezTo>
                  <a:pt x="1850390" y="911255"/>
                  <a:pt x="1850390" y="916758"/>
                  <a:pt x="1850390" y="924095"/>
                </a:cubicBezTo>
                <a:cubicBezTo>
                  <a:pt x="1850390" y="936935"/>
                  <a:pt x="1850390" y="949774"/>
                  <a:pt x="1850390" y="962614"/>
                </a:cubicBezTo>
                <a:cubicBezTo>
                  <a:pt x="1850390" y="962614"/>
                  <a:pt x="1850390" y="962614"/>
                  <a:pt x="0" y="962614"/>
                </a:cubicBezTo>
                <a:cubicBezTo>
                  <a:pt x="0" y="949774"/>
                  <a:pt x="0" y="936935"/>
                  <a:pt x="0" y="924095"/>
                </a:cubicBezTo>
                <a:cubicBezTo>
                  <a:pt x="0" y="916758"/>
                  <a:pt x="0" y="911255"/>
                  <a:pt x="0" y="903918"/>
                </a:cubicBezTo>
                <a:close/>
                <a:moveTo>
                  <a:pt x="5086" y="811472"/>
                </a:moveTo>
                <a:lnTo>
                  <a:pt x="1843493" y="811472"/>
                </a:lnTo>
                <a:cubicBezTo>
                  <a:pt x="1847113" y="831648"/>
                  <a:pt x="1847113" y="849991"/>
                  <a:pt x="1848922" y="870168"/>
                </a:cubicBezTo>
                <a:cubicBezTo>
                  <a:pt x="1848922" y="870168"/>
                  <a:pt x="1848922" y="870168"/>
                  <a:pt x="1467" y="870168"/>
                </a:cubicBezTo>
                <a:cubicBezTo>
                  <a:pt x="1467" y="849991"/>
                  <a:pt x="3277" y="831648"/>
                  <a:pt x="5086" y="811472"/>
                </a:cubicBezTo>
                <a:close/>
                <a:moveTo>
                  <a:pt x="21122" y="721961"/>
                </a:moveTo>
                <a:lnTo>
                  <a:pt x="1827800" y="721961"/>
                </a:lnTo>
                <a:cubicBezTo>
                  <a:pt x="1831417" y="739845"/>
                  <a:pt x="1835034" y="759517"/>
                  <a:pt x="1838651" y="779190"/>
                </a:cubicBezTo>
                <a:cubicBezTo>
                  <a:pt x="1838651" y="779190"/>
                  <a:pt x="1838651" y="779190"/>
                  <a:pt x="10271" y="779190"/>
                </a:cubicBezTo>
                <a:cubicBezTo>
                  <a:pt x="13888" y="759517"/>
                  <a:pt x="17505" y="739845"/>
                  <a:pt x="21122" y="721961"/>
                </a:cubicBezTo>
                <a:close/>
                <a:moveTo>
                  <a:pt x="47093" y="629514"/>
                </a:moveTo>
                <a:lnTo>
                  <a:pt x="1803296" y="629514"/>
                </a:lnTo>
                <a:cubicBezTo>
                  <a:pt x="1808722" y="649186"/>
                  <a:pt x="1814148" y="667071"/>
                  <a:pt x="1819574" y="686743"/>
                </a:cubicBezTo>
                <a:cubicBezTo>
                  <a:pt x="1819574" y="686743"/>
                  <a:pt x="1819574" y="686743"/>
                  <a:pt x="30815" y="686743"/>
                </a:cubicBezTo>
                <a:cubicBezTo>
                  <a:pt x="34432" y="667071"/>
                  <a:pt x="41667" y="649186"/>
                  <a:pt x="47093" y="629514"/>
                </a:cubicBezTo>
                <a:close/>
                <a:moveTo>
                  <a:pt x="82216" y="538536"/>
                </a:moveTo>
                <a:lnTo>
                  <a:pt x="1764895" y="538536"/>
                </a:lnTo>
                <a:cubicBezTo>
                  <a:pt x="1773942" y="556878"/>
                  <a:pt x="1782989" y="577055"/>
                  <a:pt x="1790226" y="597232"/>
                </a:cubicBezTo>
                <a:cubicBezTo>
                  <a:pt x="1790226" y="597232"/>
                  <a:pt x="1790226" y="597232"/>
                  <a:pt x="58695" y="597232"/>
                </a:cubicBezTo>
                <a:cubicBezTo>
                  <a:pt x="65933" y="577055"/>
                  <a:pt x="73169" y="556878"/>
                  <a:pt x="82216" y="538536"/>
                </a:cubicBezTo>
                <a:close/>
                <a:moveTo>
                  <a:pt x="132335" y="446090"/>
                </a:moveTo>
                <a:lnTo>
                  <a:pt x="1718394" y="446090"/>
                </a:lnTo>
                <a:cubicBezTo>
                  <a:pt x="1729245" y="466267"/>
                  <a:pt x="1740096" y="484609"/>
                  <a:pt x="1749139" y="504786"/>
                </a:cubicBezTo>
                <a:cubicBezTo>
                  <a:pt x="1749139" y="504786"/>
                  <a:pt x="1749139" y="504786"/>
                  <a:pt x="99782" y="504786"/>
                </a:cubicBezTo>
                <a:cubicBezTo>
                  <a:pt x="110633" y="484609"/>
                  <a:pt x="121484" y="466267"/>
                  <a:pt x="132335" y="446090"/>
                </a:cubicBezTo>
                <a:close/>
                <a:moveTo>
                  <a:pt x="195661" y="356578"/>
                </a:moveTo>
                <a:lnTo>
                  <a:pt x="1654728" y="356578"/>
                </a:lnTo>
                <a:cubicBezTo>
                  <a:pt x="1669192" y="374463"/>
                  <a:pt x="1683656" y="394134"/>
                  <a:pt x="1696313" y="413807"/>
                </a:cubicBezTo>
                <a:cubicBezTo>
                  <a:pt x="1696313" y="413807"/>
                  <a:pt x="1696313" y="413807"/>
                  <a:pt x="154076" y="413807"/>
                </a:cubicBezTo>
                <a:cubicBezTo>
                  <a:pt x="166733" y="394134"/>
                  <a:pt x="181197" y="374463"/>
                  <a:pt x="195661" y="356578"/>
                </a:cubicBezTo>
                <a:close/>
                <a:moveTo>
                  <a:pt x="275853" y="265600"/>
                </a:moveTo>
                <a:cubicBezTo>
                  <a:pt x="275853" y="265600"/>
                  <a:pt x="275853" y="265600"/>
                  <a:pt x="1573069" y="265600"/>
                </a:cubicBezTo>
                <a:cubicBezTo>
                  <a:pt x="1591161" y="283586"/>
                  <a:pt x="1609253" y="301574"/>
                  <a:pt x="1627345" y="321361"/>
                </a:cubicBezTo>
                <a:cubicBezTo>
                  <a:pt x="1627345" y="321361"/>
                  <a:pt x="1627345" y="321361"/>
                  <a:pt x="221577" y="321361"/>
                </a:cubicBezTo>
                <a:cubicBezTo>
                  <a:pt x="237860" y="301574"/>
                  <a:pt x="255952" y="283586"/>
                  <a:pt x="275853" y="265600"/>
                </a:cubicBezTo>
                <a:close/>
                <a:moveTo>
                  <a:pt x="383140" y="173154"/>
                </a:moveTo>
                <a:lnTo>
                  <a:pt x="1465439" y="173154"/>
                </a:lnTo>
                <a:cubicBezTo>
                  <a:pt x="1490777" y="191497"/>
                  <a:pt x="1514305" y="211673"/>
                  <a:pt x="1537833" y="231850"/>
                </a:cubicBezTo>
                <a:cubicBezTo>
                  <a:pt x="1537833" y="231850"/>
                  <a:pt x="1537833" y="231850"/>
                  <a:pt x="312556" y="231850"/>
                </a:cubicBezTo>
                <a:cubicBezTo>
                  <a:pt x="334274" y="211673"/>
                  <a:pt x="359612" y="191497"/>
                  <a:pt x="383140" y="173154"/>
                </a:cubicBezTo>
                <a:close/>
                <a:moveTo>
                  <a:pt x="541052" y="83642"/>
                </a:moveTo>
                <a:lnTo>
                  <a:pt x="1307869" y="83642"/>
                </a:lnTo>
                <a:cubicBezTo>
                  <a:pt x="1345848" y="99830"/>
                  <a:pt x="1380210" y="117818"/>
                  <a:pt x="1414572" y="139403"/>
                </a:cubicBezTo>
                <a:cubicBezTo>
                  <a:pt x="1414572" y="139403"/>
                  <a:pt x="1414572" y="139403"/>
                  <a:pt x="434349" y="139403"/>
                </a:cubicBezTo>
                <a:cubicBezTo>
                  <a:pt x="468711" y="117818"/>
                  <a:pt x="504881" y="99830"/>
                  <a:pt x="541052" y="83642"/>
                </a:cubicBezTo>
                <a:close/>
                <a:moveTo>
                  <a:pt x="923727" y="0"/>
                </a:moveTo>
                <a:cubicBezTo>
                  <a:pt x="1028694" y="0"/>
                  <a:pt x="1128233" y="16142"/>
                  <a:pt x="1222342" y="48425"/>
                </a:cubicBezTo>
                <a:cubicBezTo>
                  <a:pt x="1222342" y="48425"/>
                  <a:pt x="1222342" y="48425"/>
                  <a:pt x="625111" y="48425"/>
                </a:cubicBezTo>
                <a:cubicBezTo>
                  <a:pt x="719221" y="16142"/>
                  <a:pt x="820569" y="0"/>
                  <a:pt x="923727" y="0"/>
                </a:cubicBezTo>
                <a:close/>
              </a:path>
            </a:pathLst>
          </a:custGeom>
          <a:gradFill flip="none" rotWithShape="1">
            <a:gsLst>
              <a:gs pos="0">
                <a:srgbClr val="00B0F0">
                  <a:alpha val="34000"/>
                </a:srgbClr>
              </a:gs>
              <a:gs pos="76000">
                <a:srgbClr val="00B0F0">
                  <a:alpha val="3000"/>
                </a:srgbClr>
              </a:gs>
            </a:gsLst>
            <a:lin ang="0" scaled="1"/>
          </a:gradFill>
        </p:spPr>
      </p:sp>
      <p:sp>
        <p:nvSpPr>
          <p:cNvPr id="16" name="Text 13"/>
          <p:cNvSpPr/>
          <p:nvPr/>
        </p:nvSpPr>
        <p:spPr>
          <a:xfrm rot="2100000">
            <a:off x="4903470" y="142875"/>
            <a:ext cx="1850390" cy="1850390"/>
          </a:xfrm>
          <a:prstGeom prst="rect">
            <a:avLst/>
          </a:prstGeom>
          <a:noFill/>
        </p:spPr>
        <p:txBody>
          <a:bodyPr wrap="square" lIns="45720" tIns="91440" rIns="91440" bIns="45720" rtlCol="0" anchor="t"/>
          <a:lstStyle/>
          <a:p>
            <a:pPr marL="0" indent="0">
              <a:lnSpc>
                <a:spcPct val="100000"/>
              </a:lnSpc>
              <a:buNone/>
            </a:pPr>
            <a:endParaRPr lang="en-US" sz="1600" dirty="0"/>
          </a:p>
        </p:txBody>
      </p:sp>
      <p:sp>
        <p:nvSpPr>
          <p:cNvPr id="17" name="Text 14"/>
          <p:cNvSpPr/>
          <p:nvPr/>
        </p:nvSpPr>
        <p:spPr>
          <a:xfrm>
            <a:off x="672465" y="1646555"/>
            <a:ext cx="7708900" cy="1773238"/>
          </a:xfrm>
          <a:prstGeom prst="rect">
            <a:avLst/>
          </a:prstGeom>
          <a:noFill/>
        </p:spPr>
        <p:txBody>
          <a:bodyPr wrap="square" lIns="91440" tIns="45720" rIns="91440" bIns="45720" rtlCol="0" anchor="t">
            <a:spAutoFit/>
          </a:bodyPr>
          <a:lstStyle/>
          <a:p>
            <a:pPr marL="0" indent="0" algn="just">
              <a:lnSpc>
                <a:spcPct val="100000"/>
              </a:lnSpc>
              <a:buNone/>
            </a:pPr>
            <a:r>
              <a:rPr lang="en-US" sz="11500" b="1" dirty="0">
                <a:gradFill flip="none" rotWithShape="0">
                  <a:gsLst>
                    <a:gs pos="0">
                      <a:srgbClr val="EFF6FF">
                        <a:alpha val="0"/>
                      </a:srgbClr>
                    </a:gs>
                    <a:gs pos="62000">
                      <a:srgbClr val="FFFFFF"/>
                    </a:gs>
                  </a:gsLst>
                  <a:lin ang="16200000" scaled="1"/>
                </a:gradFill>
                <a:latin typeface="MiSans" panose="00000500000000000000" pitchFamily="34" charset="-122"/>
                <a:ea typeface="MiSans" panose="00000500000000000000" pitchFamily="34" charset="-122"/>
                <a:cs typeface="MiSans" panose="00000500000000000000" pitchFamily="34" charset="-120"/>
              </a:rPr>
              <a:t>THANKS</a:t>
            </a:r>
            <a:endParaRPr lang="en-US" sz="1600" dirty="0"/>
          </a:p>
        </p:txBody>
      </p:sp>
      <p:sp>
        <p:nvSpPr>
          <p:cNvPr id="18" name="Shape 15"/>
          <p:cNvSpPr/>
          <p:nvPr/>
        </p:nvSpPr>
        <p:spPr>
          <a:xfrm>
            <a:off x="6295131" y="1899285"/>
            <a:ext cx="5896869" cy="4958715"/>
          </a:xfrm>
          <a:custGeom>
            <a:avLst/>
            <a:gdLst/>
            <a:ahLst/>
            <a:cxnLst/>
            <a:rect l="l" t="t" r="r" b="b"/>
            <a:pathLst>
              <a:path w="5896869" h="4958715">
                <a:moveTo>
                  <a:pt x="3824288" y="0"/>
                </a:moveTo>
                <a:cubicBezTo>
                  <a:pt x="4550321" y="0"/>
                  <a:pt x="5229100" y="202320"/>
                  <a:pt x="5807321" y="553655"/>
                </a:cubicBezTo>
                <a:lnTo>
                  <a:pt x="5896869" y="611064"/>
                </a:lnTo>
                <a:lnTo>
                  <a:pt x="5896869" y="4958715"/>
                </a:lnTo>
                <a:lnTo>
                  <a:pt x="171213" y="4958715"/>
                </a:lnTo>
                <a:lnTo>
                  <a:pt x="77696" y="4595016"/>
                </a:lnTo>
                <a:cubicBezTo>
                  <a:pt x="26753" y="4346064"/>
                  <a:pt x="0" y="4088300"/>
                  <a:pt x="0" y="3824288"/>
                </a:cubicBezTo>
                <a:cubicBezTo>
                  <a:pt x="0" y="1712192"/>
                  <a:pt x="1712192" y="0"/>
                  <a:pt x="3824288" y="0"/>
                </a:cubicBezTo>
                <a:close/>
              </a:path>
            </a:pathLst>
          </a:custGeom>
          <a:gradFill flip="none" rotWithShape="1">
            <a:gsLst>
              <a:gs pos="30000">
                <a:srgbClr val="004CC0"/>
              </a:gs>
              <a:gs pos="79000">
                <a:srgbClr val="0084B4"/>
              </a:gs>
            </a:gsLst>
            <a:lin ang="4800000" scaled="1"/>
          </a:gradFill>
        </p:spPr>
      </p:sp>
      <p:sp>
        <p:nvSpPr>
          <p:cNvPr id="19" name="Text 16"/>
          <p:cNvSpPr/>
          <p:nvPr/>
        </p:nvSpPr>
        <p:spPr>
          <a:xfrm>
            <a:off x="6295131" y="1899285"/>
            <a:ext cx="5896869" cy="495871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0" name="Shape 17"/>
          <p:cNvSpPr/>
          <p:nvPr/>
        </p:nvSpPr>
        <p:spPr>
          <a:xfrm>
            <a:off x="10586534" y="732719"/>
            <a:ext cx="127370" cy="127370"/>
          </a:xfrm>
          <a:prstGeom prst="ellipse">
            <a:avLst/>
          </a:prstGeom>
          <a:solidFill>
            <a:srgbClr val="000000">
              <a:alpha val="0"/>
            </a:srgbClr>
          </a:solidFill>
          <a:ln w="9525">
            <a:solidFill>
              <a:srgbClr val="004CC0"/>
            </a:solidFill>
            <a:prstDash val="solid"/>
          </a:ln>
        </p:spPr>
      </p:sp>
      <p:sp>
        <p:nvSpPr>
          <p:cNvPr id="21" name="Text 18"/>
          <p:cNvSpPr/>
          <p:nvPr/>
        </p:nvSpPr>
        <p:spPr>
          <a:xfrm>
            <a:off x="10586534" y="732719"/>
            <a:ext cx="127370" cy="12737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2" name="Shape 19"/>
          <p:cNvSpPr/>
          <p:nvPr/>
        </p:nvSpPr>
        <p:spPr>
          <a:xfrm>
            <a:off x="10824716" y="732719"/>
            <a:ext cx="127370" cy="127370"/>
          </a:xfrm>
          <a:prstGeom prst="ellipse">
            <a:avLst/>
          </a:prstGeom>
          <a:solidFill>
            <a:srgbClr val="004CC0"/>
          </a:solidFill>
          <a:ln w="9525">
            <a:solidFill>
              <a:srgbClr val="004CC0"/>
            </a:solidFill>
            <a:prstDash val="solid"/>
          </a:ln>
        </p:spPr>
      </p:sp>
      <p:sp>
        <p:nvSpPr>
          <p:cNvPr id="23" name="Text 20"/>
          <p:cNvSpPr/>
          <p:nvPr/>
        </p:nvSpPr>
        <p:spPr>
          <a:xfrm>
            <a:off x="10824716" y="732719"/>
            <a:ext cx="127370" cy="12737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4" name="Shape 21"/>
          <p:cNvSpPr/>
          <p:nvPr/>
        </p:nvSpPr>
        <p:spPr>
          <a:xfrm>
            <a:off x="11064171" y="732719"/>
            <a:ext cx="127370" cy="127370"/>
          </a:xfrm>
          <a:prstGeom prst="ellipse">
            <a:avLst/>
          </a:prstGeom>
          <a:solidFill>
            <a:srgbClr val="000000">
              <a:alpha val="0"/>
            </a:srgbClr>
          </a:solidFill>
          <a:ln w="9525">
            <a:solidFill>
              <a:srgbClr val="004CC0"/>
            </a:solidFill>
            <a:prstDash val="solid"/>
          </a:ln>
        </p:spPr>
      </p:sp>
      <p:sp>
        <p:nvSpPr>
          <p:cNvPr id="25" name="Text 22"/>
          <p:cNvSpPr/>
          <p:nvPr/>
        </p:nvSpPr>
        <p:spPr>
          <a:xfrm>
            <a:off x="11064171" y="732719"/>
            <a:ext cx="127370" cy="12737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6" name="Shape 23"/>
          <p:cNvSpPr/>
          <p:nvPr/>
        </p:nvSpPr>
        <p:spPr>
          <a:xfrm>
            <a:off x="11302353" y="732719"/>
            <a:ext cx="127370" cy="127370"/>
          </a:xfrm>
          <a:prstGeom prst="ellipse">
            <a:avLst/>
          </a:prstGeom>
          <a:solidFill>
            <a:srgbClr val="004CC0"/>
          </a:solidFill>
          <a:ln w="9525">
            <a:solidFill>
              <a:srgbClr val="004CC0"/>
            </a:solidFill>
            <a:prstDash val="solid"/>
          </a:ln>
        </p:spPr>
      </p:sp>
      <p:sp>
        <p:nvSpPr>
          <p:cNvPr id="27" name="Text 24"/>
          <p:cNvSpPr/>
          <p:nvPr/>
        </p:nvSpPr>
        <p:spPr>
          <a:xfrm>
            <a:off x="11302353" y="732719"/>
            <a:ext cx="127370" cy="12737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28" name="Text 25"/>
          <p:cNvSpPr/>
          <p:nvPr/>
        </p:nvSpPr>
        <p:spPr>
          <a:xfrm>
            <a:off x="672465" y="3212465"/>
            <a:ext cx="5298440" cy="920750"/>
          </a:xfrm>
          <a:prstGeom prst="rect">
            <a:avLst/>
          </a:prstGeom>
          <a:noFill/>
        </p:spPr>
        <p:txBody>
          <a:bodyPr wrap="square" lIns="91440" tIns="45720" rIns="91440" bIns="45720" rtlCol="0" anchor="t">
            <a:spAutoFit/>
          </a:bodyPr>
          <a:lstStyle/>
          <a:p>
            <a:pPr marL="0" indent="0" algn="l">
              <a:lnSpc>
                <a:spcPct val="100000"/>
              </a:lnSpc>
              <a:buNone/>
            </a:pPr>
            <a:r>
              <a:rPr lang="en-US" sz="6000" dirty="0">
                <a:solidFill>
                  <a:srgbClr val="FFFFFF"/>
                </a:solidFill>
                <a:latin typeface="MiSans" panose="00000500000000000000" pitchFamily="34" charset="-122"/>
                <a:ea typeface="MiSans" panose="00000500000000000000" pitchFamily="34" charset="-122"/>
                <a:cs typeface="MiSans" panose="00000500000000000000" pitchFamily="34" charset="-120"/>
              </a:rPr>
              <a:t>感谢您的观看</a:t>
            </a:r>
            <a:endParaRPr lang="en-US" sz="1600" dirty="0"/>
          </a:p>
        </p:txBody>
      </p:sp>
      <p:pic>
        <p:nvPicPr>
          <p:cNvPr id="29" name="Image 1" descr="https://kimi-img.moonshot.cn/pub/slides/slides_tmpl/image/25-06-01-00:19:39-d0tio6s75iks2gau4idg.png"/>
          <p:cNvPicPr>
            <a:picLocks noChangeAspect="1"/>
          </p:cNvPicPr>
          <p:nvPr/>
        </p:nvPicPr>
        <p:blipFill>
          <a:blip r:embed="rId2"/>
          <a:stretch>
            <a:fillRect/>
          </a:stretch>
        </p:blipFill>
        <p:spPr>
          <a:xfrm>
            <a:off x="6071870" y="0"/>
            <a:ext cx="6120130" cy="6858000"/>
          </a:xfrm>
          <a:prstGeom prst="rect">
            <a:avLst/>
          </a:prstGeom>
        </p:spPr>
      </p:pic>
      <p:sp>
        <p:nvSpPr>
          <p:cNvPr id="30" name="Shape 26"/>
          <p:cNvSpPr/>
          <p:nvPr/>
        </p:nvSpPr>
        <p:spPr>
          <a:xfrm>
            <a:off x="0" y="5358130"/>
            <a:ext cx="12106275" cy="860425"/>
          </a:xfrm>
          <a:prstGeom prst="rect">
            <a:avLst/>
          </a:prstGeom>
          <a:gradFill flip="none" rotWithShape="1">
            <a:gsLst>
              <a:gs pos="0">
                <a:srgbClr val="FFFFFF">
                  <a:alpha val="50000"/>
                </a:srgbClr>
              </a:gs>
              <a:gs pos="55000">
                <a:srgbClr val="FFFFFF">
                  <a:alpha val="30000"/>
                </a:srgbClr>
              </a:gs>
              <a:gs pos="100000">
                <a:srgbClr val="FFFFFF">
                  <a:alpha val="0"/>
                </a:srgbClr>
              </a:gs>
            </a:gsLst>
            <a:lin ang="0" scaled="1"/>
          </a:gradFill>
        </p:spPr>
      </p:sp>
      <p:sp>
        <p:nvSpPr>
          <p:cNvPr id="31" name="Text 27"/>
          <p:cNvSpPr/>
          <p:nvPr/>
        </p:nvSpPr>
        <p:spPr>
          <a:xfrm>
            <a:off x="0" y="5358130"/>
            <a:ext cx="12106275" cy="86042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2" name="Shape 28"/>
          <p:cNvSpPr/>
          <p:nvPr/>
        </p:nvSpPr>
        <p:spPr>
          <a:xfrm rot="5400000">
            <a:off x="11222990" y="5725160"/>
            <a:ext cx="159385" cy="137795"/>
          </a:xfrm>
          <a:prstGeom prst="triangle">
            <a:avLst/>
          </a:prstGeom>
          <a:solidFill>
            <a:srgbClr val="00B0F0"/>
          </a:solidFill>
        </p:spPr>
      </p:sp>
      <p:sp>
        <p:nvSpPr>
          <p:cNvPr id="33" name="Text 29"/>
          <p:cNvSpPr/>
          <p:nvPr/>
        </p:nvSpPr>
        <p:spPr>
          <a:xfrm rot="5400000">
            <a:off x="11222990" y="5725160"/>
            <a:ext cx="159385" cy="13779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4" name="Shape 30"/>
          <p:cNvSpPr/>
          <p:nvPr/>
        </p:nvSpPr>
        <p:spPr>
          <a:xfrm rot="5400000" flipV="1">
            <a:off x="10981690" y="5725160"/>
            <a:ext cx="159385" cy="137795"/>
          </a:xfrm>
          <a:prstGeom prst="triangle">
            <a:avLst/>
          </a:prstGeom>
          <a:solidFill>
            <a:srgbClr val="00B0F0"/>
          </a:solidFill>
        </p:spPr>
      </p:sp>
      <p:sp>
        <p:nvSpPr>
          <p:cNvPr id="35" name="Text 31"/>
          <p:cNvSpPr/>
          <p:nvPr/>
        </p:nvSpPr>
        <p:spPr>
          <a:xfrm rot="5400000">
            <a:off x="10981690" y="5725160"/>
            <a:ext cx="159385" cy="137795"/>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6" name="Shape 32"/>
          <p:cNvSpPr/>
          <p:nvPr/>
        </p:nvSpPr>
        <p:spPr>
          <a:xfrm>
            <a:off x="1858645" y="5788660"/>
            <a:ext cx="7811770" cy="0"/>
          </a:xfrm>
          <a:prstGeom prst="line">
            <a:avLst/>
          </a:prstGeom>
          <a:noFill/>
          <a:ln w="12700">
            <a:solidFill>
              <a:srgbClr val="004CC0"/>
            </a:solidFill>
            <a:prstDash val="solid"/>
            <a:headEnd type="none"/>
            <a:tailEnd type="none"/>
          </a:ln>
        </p:spPr>
      </p:sp>
      <p:sp>
        <p:nvSpPr>
          <p:cNvPr id="37" name="Shape 33"/>
          <p:cNvSpPr/>
          <p:nvPr/>
        </p:nvSpPr>
        <p:spPr>
          <a:xfrm rot="5400000">
            <a:off x="969010" y="5621655"/>
            <a:ext cx="400050" cy="285750"/>
          </a:xfrm>
          <a:prstGeom prst="triangle">
            <a:avLst/>
          </a:prstGeom>
          <a:solidFill>
            <a:srgbClr val="004CC0"/>
          </a:solidFill>
        </p:spPr>
      </p:sp>
      <p:sp>
        <p:nvSpPr>
          <p:cNvPr id="38" name="Text 34"/>
          <p:cNvSpPr/>
          <p:nvPr/>
        </p:nvSpPr>
        <p:spPr>
          <a:xfrm rot="5400000">
            <a:off x="969010" y="5621655"/>
            <a:ext cx="400050" cy="28575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39" name="Shape 35"/>
          <p:cNvSpPr/>
          <p:nvPr/>
        </p:nvSpPr>
        <p:spPr>
          <a:xfrm rot="5400000">
            <a:off x="1362710" y="5621655"/>
            <a:ext cx="400050" cy="285750"/>
          </a:xfrm>
          <a:prstGeom prst="triangle">
            <a:avLst/>
          </a:prstGeom>
          <a:solidFill>
            <a:srgbClr val="004CC0"/>
          </a:solidFill>
        </p:spPr>
      </p:sp>
      <p:sp>
        <p:nvSpPr>
          <p:cNvPr id="40" name="Text 36"/>
          <p:cNvSpPr/>
          <p:nvPr/>
        </p:nvSpPr>
        <p:spPr>
          <a:xfrm rot="5400000">
            <a:off x="1362710" y="5621655"/>
            <a:ext cx="400050" cy="285750"/>
          </a:xfrm>
          <a:prstGeom prst="rect">
            <a:avLst/>
          </a:prstGeom>
          <a:noFill/>
        </p:spPr>
        <p:txBody>
          <a:bodyPr wrap="square" lIns="45720" tIns="91440" rIns="91440" bIns="45720" rtlCol="0" anchor="ctr"/>
          <a:lstStyle/>
          <a:p>
            <a:pPr marL="0" indent="0">
              <a:lnSpc>
                <a:spcPct val="100000"/>
              </a:lnSpc>
              <a:buNone/>
            </a:pPr>
            <a:endParaRPr lang="en-US" sz="1600" dirty="0"/>
          </a:p>
        </p:txBody>
      </p:sp>
      <p:sp>
        <p:nvSpPr>
          <p:cNvPr id="45" name="Text 41"/>
          <p:cNvSpPr/>
          <p:nvPr/>
        </p:nvSpPr>
        <p:spPr>
          <a:xfrm>
            <a:off x="2969341" y="4438015"/>
            <a:ext cx="2059142" cy="438785"/>
          </a:xfrm>
          <a:prstGeom prst="rect">
            <a:avLst/>
          </a:prstGeom>
          <a:noFill/>
        </p:spPr>
        <p:txBody>
          <a:bodyPr wrap="square" lIns="45720" tIns="91440" rIns="91440" bIns="45720" rtlCol="0" anchor="ctr"/>
          <a:lstStyle/>
          <a:p>
            <a:pPr marL="0" indent="0">
              <a:lnSpc>
                <a:spcPct val="100000"/>
              </a:lnSpc>
              <a:buNone/>
            </a:pPr>
            <a:endParaRPr lang="en-US" sz="1600" dirty="0"/>
          </a:p>
        </p:txBody>
      </p:sp>
    </p:spTree>
  </p:cSld>
  <p:clrMapOvr>
    <a:masterClrMapping/>
  </p:clrMapOvr>
</p:sld>
</file>

<file path=ppt/tags/tag1.xml><?xml version="1.0" encoding="utf-8"?>
<p:tagLst xmlns:p="http://schemas.openxmlformats.org/presentationml/2006/main">
  <p:tag name="KSO_WM_DIAGRAM_VIRTUALLY_FRAME" val="{&quot;height&quot;:404.4,&quot;left&quot;:399.05,&quot;top&quot;:85.7,&quot;width&quot;:540.5}"/>
</p:tagLst>
</file>

<file path=ppt/tags/tag2.xml><?xml version="1.0" encoding="utf-8"?>
<p:tagLst xmlns:p="http://schemas.openxmlformats.org/presentationml/2006/main">
  <p:tag name="KSO_WM_DIAGRAM_VIRTUALLY_FRAME" val="{&quot;height&quot;:404.4,&quot;left&quot;:399.05,&quot;top&quot;:85.7,&quot;width&quot;:540.5}"/>
</p:tagLst>
</file>

<file path=ppt/tags/tag3.xml><?xml version="1.0" encoding="utf-8"?>
<p:tagLst xmlns:p="http://schemas.openxmlformats.org/presentationml/2006/main">
  <p:tag name="KSO_WM_DIAGRAM_VIRTUALLY_FRAME" val="{&quot;height&quot;:404.4,&quot;left&quot;:399.05,&quot;top&quot;:85.7,&quot;width&quot;:540.5}"/>
</p:tagLst>
</file>

<file path=ppt/tags/tag4.xml><?xml version="1.0" encoding="utf-8"?>
<p:tagLst xmlns:p="http://schemas.openxmlformats.org/presentationml/2006/main">
  <p:tag name="KSO_WM_DIAGRAM_VIRTUALLY_FRAME" val="{&quot;height&quot;:404.4,&quot;left&quot;:399.05,&quot;top&quot;:85.7,&quot;width&quot;:540.5}"/>
</p:tagLst>
</file>

<file path=ppt/tags/tag5.xml><?xml version="1.0" encoding="utf-8"?>
<p:tagLst xmlns:p="http://schemas.openxmlformats.org/presentationml/2006/main">
  <p:tag name="KSO_WM_DIAGRAM_VIRTUALLY_FRAME" val="{&quot;height&quot;:404.4,&quot;left&quot;:399.05,&quot;top&quot;:85.7,&quot;width&quot;:540.5}"/>
</p:tagLst>
</file>

<file path=ppt/tags/tag6.xml><?xml version="1.0" encoding="utf-8"?>
<p:tagLst xmlns:p="http://schemas.openxmlformats.org/presentationml/2006/main">
  <p:tag name="KSO_WM_DIAGRAM_VIRTUALLY_FRAME" val="{&quot;height&quot;:404.4,&quot;left&quot;:399.05,&quot;top&quot;:85.7,&quot;width&quot;:540.5}"/>
</p:tagLst>
</file>

<file path=ppt/tags/tag7.xml><?xml version="1.0" encoding="utf-8"?>
<p:tagLst xmlns:p="http://schemas.openxmlformats.org/presentationml/2006/main">
  <p:tag name="KSO_WM_DIAGRAM_VIRTUALLY_FRAME" val="{&quot;height&quot;:404.4,&quot;left&quot;:399.05,&quot;top&quot;:85.7,&quot;width&quot;:540.5}"/>
</p:tagLst>
</file>

<file path=ppt/tags/tag8.xml><?xml version="1.0" encoding="utf-8"?>
<p:tagLst xmlns:p="http://schemas.openxmlformats.org/presentationml/2006/main">
  <p:tag name="KSO_WM_DIAGRAM_VIRTUALLY_FRAME" val="{&quot;height&quot;:404.4,&quot;left&quot;:399.05,&quot;top&quot;:85.7,&quot;width&quot;:540.5}"/>
</p:tagLst>
</file>

<file path=ppt/tags/tag9.xml><?xml version="1.0" encoding="utf-8"?>
<p:tagLst xmlns:p="http://schemas.openxmlformats.org/presentationml/2006/main">
  <p:tag name="KSO_WM_DIAGRAM_VIRTUALLY_FRAME" val="{&quot;height&quot;:404.4,&quot;left&quot;:399.05,&quot;top&quot;:85.7,&quot;width&quot;:540.5}"/>
</p:tagLst>
</file>

<file path=ppt/tags/tag10.xml><?xml version="1.0" encoding="utf-8"?>
<p:tagLst xmlns:p="http://schemas.openxmlformats.org/presentationml/2006/main">
  <p:tag name="KSO_WM_DIAGRAM_VIRTUALLY_FRAME" val="{&quot;height&quot;:404.4,&quot;left&quot;:399.05,&quot;top&quot;:85.7,&quot;width&quot;:540.5}"/>
</p:tagLst>
</file>

<file path=ppt/tags/tag11.xml><?xml version="1.0" encoding="utf-8"?>
<p:tagLst xmlns:p="http://schemas.openxmlformats.org/presentationml/2006/main">
  <p:tag name="KSO_WM_DIAGRAM_VIRTUALLY_FRAME" val="{&quot;height&quot;:404.4,&quot;left&quot;:399.05,&quot;top&quot;:85.7,&quot;width&quot;:540.5}"/>
</p:tagLst>
</file>

<file path=ppt/tags/tag12.xml><?xml version="1.0" encoding="utf-8"?>
<p:tagLst xmlns:p="http://schemas.openxmlformats.org/presentationml/2006/main">
  <p:tag name="KSO_WM_DIAGRAM_VIRTUALLY_FRAME" val="{&quot;height&quot;:404.4,&quot;left&quot;:399.05,&quot;top&quot;:85.7,&quot;width&quot;:540.5}"/>
</p:tagLst>
</file>

<file path=ppt/tags/tag13.xml><?xml version="1.0" encoding="utf-8"?>
<p:tagLst xmlns:p="http://schemas.openxmlformats.org/presentationml/2006/main">
  <p:tag name="KSO_WM_DIAGRAM_VIRTUALLY_FRAME" val="{&quot;height&quot;:404.4,&quot;left&quot;:399.05,&quot;top&quot;:85.7,&quot;width&quot;:540.5}"/>
</p:tagLst>
</file>

<file path=ppt/tags/tag14.xml><?xml version="1.0" encoding="utf-8"?>
<p:tagLst xmlns:p="http://schemas.openxmlformats.org/presentationml/2006/main">
  <p:tag name="KSO_WM_DIAGRAM_VIRTUALLY_FRAME" val="{&quot;height&quot;:404.4,&quot;left&quot;:399.05,&quot;top&quot;:85.7,&quot;width&quot;:540.5}"/>
</p:tagLst>
</file>

<file path=ppt/tags/tag15.xml><?xml version="1.0" encoding="utf-8"?>
<p:tagLst xmlns:p="http://schemas.openxmlformats.org/presentationml/2006/main">
  <p:tag name="KSO_WM_DIAGRAM_VIRTUALLY_FRAME" val="{&quot;height&quot;:404.4,&quot;left&quot;:399.05,&quot;top&quot;:85.7,&quot;width&quot;:540.5}"/>
</p:tagLst>
</file>

<file path=ppt/tags/tag16.xml><?xml version="1.0" encoding="utf-8"?>
<p:tagLst xmlns:p="http://schemas.openxmlformats.org/presentationml/2006/main">
  <p:tag name="KSO_WM_DIAGRAM_VIRTUALLY_FRAME" val="{&quot;height&quot;:404.4,&quot;left&quot;:399.05,&quot;top&quot;:85.7,&quot;width&quot;:540.5}"/>
</p:tagLst>
</file>

<file path=ppt/tags/tag17.xml><?xml version="1.0" encoding="utf-8"?>
<p:tagLst xmlns:p="http://schemas.openxmlformats.org/presentationml/2006/main">
  <p:tag name="KSO_WM_DIAGRAM_VIRTUALLY_FRAME" val="{&quot;height&quot;:404.4,&quot;left&quot;:399.05,&quot;top&quot;:85.7,&quot;width&quot;:540.5}"/>
</p:tagLst>
</file>

<file path=ppt/tags/tag18.xml><?xml version="1.0" encoding="utf-8"?>
<p:tagLst xmlns:p="http://schemas.openxmlformats.org/presentationml/2006/main">
  <p:tag name="KSO_WM_DIAGRAM_VIRTUALLY_FRAME" val="{&quot;height&quot;:404.4,&quot;left&quot;:399.05,&quot;top&quot;:85.7,&quot;width&quot;:540.5}"/>
</p:tagLst>
</file>

<file path=ppt/tags/tag19.xml><?xml version="1.0" encoding="utf-8"?>
<p:tagLst xmlns:p="http://schemas.openxmlformats.org/presentationml/2006/main">
  <p:tag name="KSO_WM_DIAGRAM_VIRTUALLY_FRAME" val="{&quot;height&quot;:404.4,&quot;left&quot;:399.05,&quot;top&quot;:85.7,&quot;width&quot;:540.5}"/>
</p:tagLst>
</file>

<file path=ppt/tags/tag20.xml><?xml version="1.0" encoding="utf-8"?>
<p:tagLst xmlns:p="http://schemas.openxmlformats.org/presentationml/2006/main">
  <p:tag name="KSO_WM_DIAGRAM_VIRTUALLY_FRAME" val="{&quot;height&quot;:404.4,&quot;left&quot;:399.05,&quot;top&quot;:85.7,&quot;width&quot;:540.5}"/>
</p:tagLst>
</file>

<file path=ppt/tags/tag21.xml><?xml version="1.0" encoding="utf-8"?>
<p:tagLst xmlns:p="http://schemas.openxmlformats.org/presentationml/2006/main">
  <p:tag name="KSO_WM_DIAGRAM_VIRTUALLY_FRAME" val="{&quot;height&quot;:377.3,&quot;left&quot;:75.4,&quot;top&quot;:90.7,&quot;width&quot;:815.95}"/>
</p:tagLst>
</file>

<file path=ppt/tags/tag22.xml><?xml version="1.0" encoding="utf-8"?>
<p:tagLst xmlns:p="http://schemas.openxmlformats.org/presentationml/2006/main">
  <p:tag name="KSO_WM_DIAGRAM_VIRTUALLY_FRAME" val="{&quot;height&quot;:377.3,&quot;left&quot;:75.4,&quot;top&quot;:90.7,&quot;width&quot;:815.95}"/>
</p:tagLst>
</file>

<file path=ppt/tags/tag23.xml><?xml version="1.0" encoding="utf-8"?>
<p:tagLst xmlns:p="http://schemas.openxmlformats.org/presentationml/2006/main">
  <p:tag name="KSO_WM_DIAGRAM_VIRTUALLY_FRAME" val="{&quot;height&quot;:377.3,&quot;left&quot;:75.4,&quot;top&quot;:90.7,&quot;width&quot;:815.95}"/>
</p:tagLst>
</file>

<file path=ppt/tags/tag24.xml><?xml version="1.0" encoding="utf-8"?>
<p:tagLst xmlns:p="http://schemas.openxmlformats.org/presentationml/2006/main">
  <p:tag name="KSO_WM_DIAGRAM_VIRTUALLY_FRAME" val="{&quot;height&quot;:377.3,&quot;left&quot;:75.4,&quot;top&quot;:90.7,&quot;width&quot;:815.95}"/>
</p:tagLst>
</file>

<file path=ppt/tags/tag25.xml><?xml version="1.0" encoding="utf-8"?>
<p:tagLst xmlns:p="http://schemas.openxmlformats.org/presentationml/2006/main">
  <p:tag name="KSO_WM_DIAGRAM_VIRTUALLY_FRAME" val="{&quot;height&quot;:377.3,&quot;left&quot;:75.4,&quot;top&quot;:90.7,&quot;width&quot;:815.95}"/>
</p:tagLst>
</file>

<file path=ppt/tags/tag26.xml><?xml version="1.0" encoding="utf-8"?>
<p:tagLst xmlns:p="http://schemas.openxmlformats.org/presentationml/2006/main">
  <p:tag name="KSO_WM_DIAGRAM_VIRTUALLY_FRAME" val="{&quot;height&quot;:377.3,&quot;left&quot;:75.4,&quot;top&quot;:90.7,&quot;width&quot;:815.95}"/>
</p:tagLst>
</file>

<file path=ppt/tags/tag27.xml><?xml version="1.0" encoding="utf-8"?>
<p:tagLst xmlns:p="http://schemas.openxmlformats.org/presentationml/2006/main">
  <p:tag name="KSO_WM_DIAGRAM_VIRTUALLY_FRAME" val="{&quot;height&quot;:377.3,&quot;left&quot;:75.4,&quot;top&quot;:90.7,&quot;width&quot;:815.95}"/>
</p:tagLst>
</file>

<file path=ppt/tags/tag28.xml><?xml version="1.0" encoding="utf-8"?>
<p:tagLst xmlns:p="http://schemas.openxmlformats.org/presentationml/2006/main">
  <p:tag name="KSO_WM_DIAGRAM_VIRTUALLY_FRAME" val="{&quot;height&quot;:377.3,&quot;left&quot;:75.4,&quot;top&quot;:90.7,&quot;width&quot;:815.95}"/>
</p:tagLst>
</file>

<file path=ppt/tags/tag29.xml><?xml version="1.0" encoding="utf-8"?>
<p:tagLst xmlns:p="http://schemas.openxmlformats.org/presentationml/2006/main">
  <p:tag name="KSO_WM_DIAGRAM_VIRTUALLY_FRAME" val="{&quot;height&quot;:377.3,&quot;left&quot;:75.4,&quot;top&quot;:90.7,&quot;width&quot;:815.95}"/>
</p:tagLst>
</file>

<file path=ppt/tags/tag30.xml><?xml version="1.0" encoding="utf-8"?>
<p:tagLst xmlns:p="http://schemas.openxmlformats.org/presentationml/2006/main">
  <p:tag name="KSO_WM_DIAGRAM_VIRTUALLY_FRAME" val="{&quot;height&quot;:377.3,&quot;left&quot;:75.4,&quot;top&quot;:90.7,&quot;width&quot;:815.95}"/>
</p:tagLst>
</file>

<file path=ppt/tags/tag31.xml><?xml version="1.0" encoding="utf-8"?>
<p:tagLst xmlns:p="http://schemas.openxmlformats.org/presentationml/2006/main">
  <p:tag name="KSO_WM_DIAGRAM_VIRTUALLY_FRAME" val="{&quot;height&quot;:377.3,&quot;left&quot;:75.4,&quot;top&quot;:90.7,&quot;width&quot;:815.95}"/>
</p:tagLst>
</file>

<file path=ppt/tags/tag32.xml><?xml version="1.0" encoding="utf-8"?>
<p:tagLst xmlns:p="http://schemas.openxmlformats.org/presentationml/2006/main">
  <p:tag name="KSO_WM_DIAGRAM_VIRTUALLY_FRAME" val="{&quot;height&quot;:377.3,&quot;left&quot;:75.4,&quot;top&quot;:90.7,&quot;width&quot;:815.95}"/>
</p:tagLst>
</file>

<file path=ppt/tags/tag33.xml><?xml version="1.0" encoding="utf-8"?>
<p:tagLst xmlns:p="http://schemas.openxmlformats.org/presentationml/2006/main">
  <p:tag name="KSO_WM_DIAGRAM_VIRTUALLY_FRAME" val="{&quot;height&quot;:377.3,&quot;left&quot;:75.4,&quot;top&quot;:90.7,&quot;width&quot;:815.95}"/>
</p:tagLst>
</file>

<file path=ppt/tags/tag34.xml><?xml version="1.0" encoding="utf-8"?>
<p:tagLst xmlns:p="http://schemas.openxmlformats.org/presentationml/2006/main">
  <p:tag name="KSO_WM_DIAGRAM_VIRTUALLY_FRAME" val="{&quot;height&quot;:377.3,&quot;left&quot;:75.4,&quot;top&quot;:90.7,&quot;width&quot;:815.95}"/>
</p:tagLst>
</file>

<file path=ppt/tags/tag35.xml><?xml version="1.0" encoding="utf-8"?>
<p:tagLst xmlns:p="http://schemas.openxmlformats.org/presentationml/2006/main">
  <p:tag name="KSO_WM_DIAGRAM_VIRTUALLY_FRAME" val="{&quot;height&quot;:377.3,&quot;left&quot;:75.4,&quot;top&quot;:90.7,&quot;width&quot;:815.95}"/>
</p:tagLst>
</file>

<file path=ppt/tags/tag36.xml><?xml version="1.0" encoding="utf-8"?>
<p:tagLst xmlns:p="http://schemas.openxmlformats.org/presentationml/2006/main">
  <p:tag name="KSO_WM_DIAGRAM_VIRTUALLY_FRAME" val="{&quot;height&quot;:337.6,&quot;left&quot;:95.75,&quot;top&quot;:127.55,&quot;width&quot;:762.4}"/>
</p:tagLst>
</file>

<file path=ppt/tags/tag37.xml><?xml version="1.0" encoding="utf-8"?>
<p:tagLst xmlns:p="http://schemas.openxmlformats.org/presentationml/2006/main">
  <p:tag name="KSO_WM_DIAGRAM_VIRTUALLY_FRAME" val="{&quot;height&quot;:337.6,&quot;left&quot;:95.75,&quot;top&quot;:127.55,&quot;width&quot;:762.4}"/>
</p:tagLst>
</file>

<file path=ppt/tags/tag38.xml><?xml version="1.0" encoding="utf-8"?>
<p:tagLst xmlns:p="http://schemas.openxmlformats.org/presentationml/2006/main">
  <p:tag name="KSO_WM_DIAGRAM_VIRTUALLY_FRAME" val="{&quot;height&quot;:337.6,&quot;left&quot;:95.75,&quot;top&quot;:127.55,&quot;width&quot;:762.4}"/>
</p:tagLst>
</file>

<file path=ppt/tags/tag39.xml><?xml version="1.0" encoding="utf-8"?>
<p:tagLst xmlns:p="http://schemas.openxmlformats.org/presentationml/2006/main">
  <p:tag name="KSO_WM_DIAGRAM_VIRTUALLY_FRAME" val="{&quot;height&quot;:337.6,&quot;left&quot;:95.75,&quot;top&quot;:127.55,&quot;width&quot;:762.4}"/>
</p:tagLst>
</file>

<file path=ppt/tags/tag40.xml><?xml version="1.0" encoding="utf-8"?>
<p:tagLst xmlns:p="http://schemas.openxmlformats.org/presentationml/2006/main">
  <p:tag name="KSO_WM_DIAGRAM_VIRTUALLY_FRAME" val="{&quot;height&quot;:368,&quot;left&quot;:59.9,&quot;top&quot;:115.95,&quot;width&quot;:819.7}"/>
</p:tagLst>
</file>

<file path=ppt/tags/tag41.xml><?xml version="1.0" encoding="utf-8"?>
<p:tagLst xmlns:p="http://schemas.openxmlformats.org/presentationml/2006/main">
  <p:tag name="KSO_WM_DIAGRAM_VIRTUALLY_FRAME" val="{&quot;height&quot;:374.2222047244094,&quot;left&quot;:24.85,&quot;top&quot;:98.88889763779528,&quot;width&quot;:906.3}"/>
</p:tagLst>
</file>

<file path=ppt/tags/tag42.xml><?xml version="1.0" encoding="utf-8"?>
<p:tagLst xmlns:p="http://schemas.openxmlformats.org/presentationml/2006/main">
  <p:tag name="KSO_WM_DIAGRAM_VIRTUALLY_FRAME" val="{&quot;height&quot;:459.25,&quot;left&quot;:-2.2,&quot;top&quot;:81.45,&quot;width&quot;:964.4}"/>
</p:tagLst>
</file>

<file path=ppt/tags/tag43.xml><?xml version="1.0" encoding="utf-8"?>
<p:tagLst xmlns:p="http://schemas.openxmlformats.org/presentationml/2006/main">
  <p:tag name="KSO_WM_DIAGRAM_VIRTUALLY_FRAME" val="{&quot;height&quot;:459.25,&quot;left&quot;:-2.2,&quot;top&quot;:81.45,&quot;width&quot;:964.4}"/>
</p:tagLst>
</file>

<file path=ppt/tags/tag44.xml><?xml version="1.0" encoding="utf-8"?>
<p:tagLst xmlns:p="http://schemas.openxmlformats.org/presentationml/2006/main">
  <p:tag name="KSO_WM_DIAGRAM_VIRTUALLY_FRAME" val="{&quot;height&quot;:459.25,&quot;left&quot;:-2.2,&quot;top&quot;:81.45,&quot;width&quot;:964.4}"/>
</p:tagLst>
</file>

<file path=ppt/tags/tag45.xml><?xml version="1.0" encoding="utf-8"?>
<p:tagLst xmlns:p="http://schemas.openxmlformats.org/presentationml/2006/main">
  <p:tag name="KSO_WM_DIAGRAM_VIRTUALLY_FRAME" val="{&quot;height&quot;:459.25,&quot;left&quot;:-2.2,&quot;top&quot;:81.45,&quot;width&quot;:964.4}"/>
</p:tagLst>
</file>

<file path=ppt/tags/tag46.xml><?xml version="1.0" encoding="utf-8"?>
<p:tagLst xmlns:p="http://schemas.openxmlformats.org/presentationml/2006/main">
  <p:tag name="KSO_WM_DIAGRAM_VIRTUALLY_FRAME" val="{&quot;height&quot;:459.25,&quot;left&quot;:-2.2,&quot;top&quot;:81.45,&quot;width&quot;:964.4}"/>
</p:tagLst>
</file>

<file path=ppt/tags/tag47.xml><?xml version="1.0" encoding="utf-8"?>
<p:tagLst xmlns:p="http://schemas.openxmlformats.org/presentationml/2006/main">
  <p:tag name="KSO_WM_DIAGRAM_VIRTUALLY_FRAME" val="{&quot;height&quot;:459.25,&quot;left&quot;:-2.2,&quot;top&quot;:81.45,&quot;width&quot;:964.4}"/>
</p:tagLst>
</file>

<file path=ppt/tags/tag48.xml><?xml version="1.0" encoding="utf-8"?>
<p:tagLst xmlns:p="http://schemas.openxmlformats.org/presentationml/2006/main">
  <p:tag name="resource_record_key" val="{&quot;10&quot;:[21560168,3655993,21560263,21601584]}"/>
</p:tagLst>
</file>

<file path=ppt/theme/theme1.xml><?xml version="1.0" encoding="utf-8"?>
<a:theme xmlns:a="http://schemas.openxmlformats.org/drawingml/2006/main" name="Custom Theme">
  <a:themeElements>
    <a:clrScheme name="Custom">
      <a:dk1>
        <a:srgbClr val="000000"/>
      </a:dk1>
      <a:lt1>
        <a:srgbClr val="FFFFFF"/>
      </a:lt1>
      <a:dk2>
        <a:srgbClr val="333333"/>
      </a:dk2>
      <a:lt2>
        <a:srgbClr val="EEEEEE"/>
      </a:lt2>
      <a:accent1>
        <a:srgbClr val="004CC0"/>
      </a:accent1>
      <a:accent2>
        <a:srgbClr val="00B0F0"/>
      </a:accent2>
      <a:accent3>
        <a:srgbClr val="1D3EBF"/>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Theme">
  <a:themeElements>
    <a:clrScheme name="Custom">
      <a:dk1>
        <a:srgbClr val="000000"/>
      </a:dk1>
      <a:lt1>
        <a:srgbClr val="FFFFFF"/>
      </a:lt1>
      <a:dk2>
        <a:srgbClr val="333333"/>
      </a:dk2>
      <a:lt2>
        <a:srgbClr val="EEEEEE"/>
      </a:lt2>
      <a:accent1>
        <a:srgbClr val="004CC0"/>
      </a:accent1>
      <a:accent2>
        <a:srgbClr val="00B0F0"/>
      </a:accent2>
      <a:accent3>
        <a:srgbClr val="1D3EBF"/>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Theme">
  <a:themeElements>
    <a:clrScheme name="Custom">
      <a:dk1>
        <a:srgbClr val="000000"/>
      </a:dk1>
      <a:lt1>
        <a:srgbClr val="FFFFFF"/>
      </a:lt1>
      <a:dk2>
        <a:srgbClr val="333333"/>
      </a:dk2>
      <a:lt2>
        <a:srgbClr val="EEEEEE"/>
      </a:lt2>
      <a:accent1>
        <a:srgbClr val="004CC0"/>
      </a:accent1>
      <a:accent2>
        <a:srgbClr val="00B0F0"/>
      </a:accent2>
      <a:accent3>
        <a:srgbClr val="1D3EBF"/>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2856</Words>
  <Application>WPS 演示</Application>
  <PresentationFormat>宽屏</PresentationFormat>
  <Paragraphs>303</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20</vt:i4>
      </vt:variant>
    </vt:vector>
  </HeadingPairs>
  <TitlesOfParts>
    <vt:vector size="34" baseType="lpstr">
      <vt:lpstr>Arial</vt:lpstr>
      <vt:lpstr>宋体</vt:lpstr>
      <vt:lpstr>Wingdings</vt:lpstr>
      <vt:lpstr>黑体</vt:lpstr>
      <vt:lpstr>MiSans</vt:lpstr>
      <vt:lpstr>MiSans</vt:lpstr>
      <vt:lpstr>微软雅黑</vt:lpstr>
      <vt:lpstr>Wingdings</vt:lpstr>
      <vt:lpstr>Arial</vt:lpstr>
      <vt:lpstr>Calibri</vt:lpstr>
      <vt:lpstr>Arial Unicode MS</vt:lpstr>
      <vt:lpstr>等线</vt:lpstr>
      <vt:lpstr>Custom Theme</vt:lpstr>
      <vt:lpstr>1_Custom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PptxGenJS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creator>PptxGenJS</dc:creator>
  <dc:subject>PptxGenJS Presentation</dc:subject>
  <cp:lastModifiedBy>丁古荣</cp:lastModifiedBy>
  <cp:revision>21</cp:revision>
  <dcterms:created xsi:type="dcterms:W3CDTF">2025-07-24T02:03:00Z</dcterms:created>
  <dcterms:modified xsi:type="dcterms:W3CDTF">2025-12-20T05:53:04Z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623E84F13E6A41618EB13FF62ED0049A_12</vt:lpwstr>
  </property>
  <property fmtid="{D5CDD505-2E9C-101B-9397-08002B2CF9AE}" pid="3" name="KSOProductBuildVer">
    <vt:lpwstr>2052-12.1.0.24034</vt:lpwstr>
  </property>
</Properties>
</file>